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8"/>
  </p:notesMasterIdLst>
  <p:sldIdLst>
    <p:sldId id="259" r:id="rId5"/>
    <p:sldId id="393" r:id="rId6"/>
    <p:sldId id="378" r:id="rId7"/>
    <p:sldId id="367" r:id="rId8"/>
    <p:sldId id="266" r:id="rId9"/>
    <p:sldId id="368" r:id="rId10"/>
    <p:sldId id="373" r:id="rId11"/>
    <p:sldId id="381" r:id="rId12"/>
    <p:sldId id="392" r:id="rId13"/>
    <p:sldId id="265" r:id="rId14"/>
    <p:sldId id="297" r:id="rId15"/>
    <p:sldId id="298" r:id="rId16"/>
    <p:sldId id="299" r:id="rId17"/>
    <p:sldId id="300" r:id="rId18"/>
    <p:sldId id="317" r:id="rId19"/>
    <p:sldId id="316" r:id="rId20"/>
    <p:sldId id="302" r:id="rId21"/>
    <p:sldId id="305" r:id="rId22"/>
    <p:sldId id="306" r:id="rId23"/>
    <p:sldId id="338" r:id="rId24"/>
    <p:sldId id="337" r:id="rId25"/>
    <p:sldId id="301" r:id="rId26"/>
    <p:sldId id="307" r:id="rId27"/>
    <p:sldId id="308" r:id="rId28"/>
    <p:sldId id="309" r:id="rId29"/>
    <p:sldId id="310" r:id="rId30"/>
    <p:sldId id="311" r:id="rId31"/>
    <p:sldId id="391" r:id="rId32"/>
    <p:sldId id="319" r:id="rId33"/>
    <p:sldId id="318" r:id="rId34"/>
    <p:sldId id="321" r:id="rId35"/>
    <p:sldId id="382" r:id="rId36"/>
    <p:sldId id="383" r:id="rId37"/>
    <p:sldId id="322" r:id="rId38"/>
    <p:sldId id="323" r:id="rId39"/>
    <p:sldId id="304" r:id="rId40"/>
    <p:sldId id="313" r:id="rId41"/>
    <p:sldId id="314" r:id="rId42"/>
    <p:sldId id="315" r:id="rId43"/>
    <p:sldId id="279" r:id="rId44"/>
    <p:sldId id="386" r:id="rId45"/>
    <p:sldId id="374" r:id="rId46"/>
    <p:sldId id="377" r:id="rId47"/>
    <p:sldId id="262" r:id="rId48"/>
    <p:sldId id="256" r:id="rId49"/>
    <p:sldId id="330" r:id="rId50"/>
    <p:sldId id="331" r:id="rId51"/>
    <p:sldId id="332" r:id="rId52"/>
    <p:sldId id="379" r:id="rId53"/>
    <p:sldId id="334" r:id="rId54"/>
    <p:sldId id="335" r:id="rId55"/>
    <p:sldId id="336" r:id="rId56"/>
    <p:sldId id="340" r:id="rId57"/>
    <p:sldId id="341" r:id="rId58"/>
    <p:sldId id="342" r:id="rId59"/>
    <p:sldId id="343" r:id="rId60"/>
    <p:sldId id="344" r:id="rId61"/>
    <p:sldId id="348" r:id="rId62"/>
    <p:sldId id="349" r:id="rId63"/>
    <p:sldId id="350" r:id="rId64"/>
    <p:sldId id="353" r:id="rId65"/>
    <p:sldId id="388" r:id="rId66"/>
    <p:sldId id="261" r:id="rId67"/>
    <p:sldId id="355" r:id="rId68"/>
    <p:sldId id="356" r:id="rId69"/>
    <p:sldId id="357" r:id="rId70"/>
    <p:sldId id="358" r:id="rId71"/>
    <p:sldId id="390" r:id="rId72"/>
    <p:sldId id="380" r:id="rId73"/>
    <p:sldId id="362" r:id="rId74"/>
    <p:sldId id="387" r:id="rId75"/>
    <p:sldId id="360" r:id="rId76"/>
    <p:sldId id="363" r:id="rId77"/>
    <p:sldId id="365" r:id="rId78"/>
    <p:sldId id="366" r:id="rId79"/>
    <p:sldId id="263" r:id="rId80"/>
    <p:sldId id="264" r:id="rId81"/>
    <p:sldId id="258" r:id="rId82"/>
    <p:sldId id="347" r:id="rId83"/>
    <p:sldId id="260" r:id="rId84"/>
    <p:sldId id="384" r:id="rId85"/>
    <p:sldId id="294" r:id="rId86"/>
    <p:sldId id="364"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2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yli.foulk@gcwin.org" initials="ka" lastIdx="5" clrIdx="0">
    <p:extLst>
      <p:ext uri="{19B8F6BF-5375-455C-9EA6-DF929625EA0E}">
        <p15:presenceInfo xmlns:p15="http://schemas.microsoft.com/office/powerpoint/2012/main" userId="S::kayli.foulk_gcwin.org#ext#@northernwater.onmicrosoft.com::12204f83-2686-49fb-b42c-27f81bb12cb8" providerId="AD"/>
      </p:ext>
    </p:extLst>
  </p:cmAuthor>
  <p:cmAuthor id="2" name="Jen Stephenson" initials="JS" lastIdx="13" clrIdx="1">
    <p:extLst>
      <p:ext uri="{19B8F6BF-5375-455C-9EA6-DF929625EA0E}">
        <p15:presenceInfo xmlns:p15="http://schemas.microsoft.com/office/powerpoint/2012/main" userId="S::jstephenson@northernwater.org::e3b09870-42ac-4d67-ad89-e67565cc55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740000"/>
    <a:srgbClr val="00B6CC"/>
    <a:srgbClr val="006993"/>
    <a:srgbClr val="287A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0E7C73-001C-4766-99C9-B15473A2BAAC}" v="341" dt="2023-03-22T21:23:50.450"/>
    <p1510:client id="{462637A5-C0C3-6EA2-0E4C-2A751A4B8862}" v="4" dt="2023-03-21T22:26:20.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7" autoAdjust="0"/>
    <p:restoredTop sz="93184" autoAdjust="0"/>
  </p:normalViewPr>
  <p:slideViewPr>
    <p:cSldViewPr snapToGrid="0">
      <p:cViewPr varScale="1">
        <p:scale>
          <a:sx n="106" d="100"/>
          <a:sy n="106" d="100"/>
        </p:scale>
        <p:origin x="468" y="120"/>
      </p:cViewPr>
      <p:guideLst>
        <p:guide orient="horz" pos="182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3-20T15:17:14.271" idx="12">
    <p:pos x="10" y="10"/>
    <p:text>skip this slide?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2-14T14:06:42.201" idx="2">
    <p:pos x="7238" y="960"/>
    <p:text>Doesn't Northern have a site near CR3? We discontinued this site in 2018.</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531836-64B5-43D5-A96E-6A857C30FF5F}" type="doc">
      <dgm:prSet loTypeId="urn:microsoft.com/office/officeart/2018/2/layout/IconVerticalSolidList" loCatId="icon" qsTypeId="urn:microsoft.com/office/officeart/2005/8/quickstyle/simple4" qsCatId="simple" csTypeId="urn:microsoft.com/office/officeart/2005/8/colors/accent6_4" csCatId="accent6" phldr="1"/>
      <dgm:spPr/>
      <dgm:t>
        <a:bodyPr/>
        <a:lstStyle/>
        <a:p>
          <a:endParaRPr lang="en-US"/>
        </a:p>
      </dgm:t>
    </dgm:pt>
    <dgm:pt modelId="{0C3DB2EC-445B-4641-B42E-F334093D59BB}">
      <dgm:prSet custT="1"/>
      <dgm:spPr/>
      <dgm:t>
        <a:bodyPr/>
        <a:lstStyle/>
        <a:p>
          <a:pPr>
            <a:lnSpc>
              <a:spcPct val="100000"/>
            </a:lnSpc>
          </a:pPr>
          <a:r>
            <a:rPr lang="en-US" sz="2400" dirty="0"/>
            <a:t>67 sites in the CEA (54 assessed)</a:t>
          </a:r>
        </a:p>
      </dgm:t>
    </dgm:pt>
    <dgm:pt modelId="{FB0C6393-DD69-45B2-A9CB-FDFC80B81ACC}" type="parTrans" cxnId="{F2737E77-1ACD-4547-ADA3-1244F0B02475}">
      <dgm:prSet/>
      <dgm:spPr/>
      <dgm:t>
        <a:bodyPr/>
        <a:lstStyle/>
        <a:p>
          <a:endParaRPr lang="en-US" sz="2400"/>
        </a:p>
      </dgm:t>
    </dgm:pt>
    <dgm:pt modelId="{4544C292-971C-4720-ABAA-203C7FA16C5E}" type="sibTrans" cxnId="{F2737E77-1ACD-4547-ADA3-1244F0B02475}">
      <dgm:prSet/>
      <dgm:spPr/>
      <dgm:t>
        <a:bodyPr/>
        <a:lstStyle/>
        <a:p>
          <a:endParaRPr lang="en-US" sz="2400"/>
        </a:p>
      </dgm:t>
    </dgm:pt>
    <dgm:pt modelId="{909244DF-D7FA-4256-A66B-20A62996AD6C}">
      <dgm:prSet custT="1"/>
      <dgm:spPr/>
      <dgm:t>
        <a:bodyPr/>
        <a:lstStyle/>
        <a:p>
          <a:pPr>
            <a:lnSpc>
              <a:spcPct val="100000"/>
            </a:lnSpc>
          </a:pPr>
          <a:r>
            <a:rPr lang="en-US" sz="2400" dirty="0"/>
            <a:t>Sites maintained by GCWIN, Northern Water, USGS, BLM</a:t>
          </a:r>
        </a:p>
      </dgm:t>
    </dgm:pt>
    <dgm:pt modelId="{70DA8EBD-1031-44B7-8A57-E4C67A3BC00F}" type="parTrans" cxnId="{284F21BF-A2A1-4049-9257-8025C1F6C2B7}">
      <dgm:prSet/>
      <dgm:spPr/>
      <dgm:t>
        <a:bodyPr/>
        <a:lstStyle/>
        <a:p>
          <a:endParaRPr lang="en-US" sz="2400"/>
        </a:p>
      </dgm:t>
    </dgm:pt>
    <dgm:pt modelId="{4E1BB60F-FC14-47EF-B122-3328C950E539}" type="sibTrans" cxnId="{284F21BF-A2A1-4049-9257-8025C1F6C2B7}">
      <dgm:prSet/>
      <dgm:spPr/>
      <dgm:t>
        <a:bodyPr/>
        <a:lstStyle/>
        <a:p>
          <a:endParaRPr lang="en-US" sz="2400"/>
        </a:p>
      </dgm:t>
    </dgm:pt>
    <dgm:pt modelId="{DBF2C1C6-3866-4C31-855A-EC13F295E950}">
      <dgm:prSet custT="1"/>
      <dgm:spPr/>
      <dgm:t>
        <a:bodyPr/>
        <a:lstStyle/>
        <a:p>
          <a:pPr>
            <a:lnSpc>
              <a:spcPct val="100000"/>
            </a:lnSpc>
          </a:pPr>
          <a:r>
            <a:rPr lang="en-US" sz="2400"/>
            <a:t>Financial support from many stakeholders</a:t>
          </a:r>
        </a:p>
      </dgm:t>
    </dgm:pt>
    <dgm:pt modelId="{8937D3EE-A239-4D21-82FD-F8C8DFB46E3F}" type="parTrans" cxnId="{23F135FB-47E3-4D06-A445-C85D6E9DCD33}">
      <dgm:prSet/>
      <dgm:spPr/>
      <dgm:t>
        <a:bodyPr/>
        <a:lstStyle/>
        <a:p>
          <a:endParaRPr lang="en-US" sz="2400"/>
        </a:p>
      </dgm:t>
    </dgm:pt>
    <dgm:pt modelId="{34DF2026-015E-4252-AFB2-5307AEB1AEC0}" type="sibTrans" cxnId="{23F135FB-47E3-4D06-A445-C85D6E9DCD33}">
      <dgm:prSet/>
      <dgm:spPr/>
      <dgm:t>
        <a:bodyPr/>
        <a:lstStyle/>
        <a:p>
          <a:endParaRPr lang="en-US" sz="2400"/>
        </a:p>
      </dgm:t>
    </dgm:pt>
    <dgm:pt modelId="{51B4A495-6F98-4201-8C96-3825E5A057D8}">
      <dgm:prSet custT="1"/>
      <dgm:spPr/>
      <dgm:t>
        <a:bodyPr/>
        <a:lstStyle/>
        <a:p>
          <a:pPr>
            <a:lnSpc>
              <a:spcPct val="100000"/>
            </a:lnSpc>
          </a:pPr>
          <a:r>
            <a:rPr lang="en-US" sz="2400"/>
            <a:t>LBD program supplemental to existing monitoring</a:t>
          </a:r>
        </a:p>
      </dgm:t>
    </dgm:pt>
    <dgm:pt modelId="{B37C720A-10EA-4583-9DA1-00F90111BA34}" type="parTrans" cxnId="{C1F5246D-CD97-4E7D-B450-8B2181B68913}">
      <dgm:prSet/>
      <dgm:spPr/>
      <dgm:t>
        <a:bodyPr/>
        <a:lstStyle/>
        <a:p>
          <a:endParaRPr lang="en-US" sz="2400"/>
        </a:p>
      </dgm:t>
    </dgm:pt>
    <dgm:pt modelId="{4E495849-6392-48C3-B8DC-7D15BF5F975A}" type="sibTrans" cxnId="{C1F5246D-CD97-4E7D-B450-8B2181B68913}">
      <dgm:prSet/>
      <dgm:spPr/>
      <dgm:t>
        <a:bodyPr/>
        <a:lstStyle/>
        <a:p>
          <a:endParaRPr lang="en-US" sz="2400"/>
        </a:p>
      </dgm:t>
    </dgm:pt>
    <dgm:pt modelId="{C42305BC-51A4-47A8-B5EA-D802B30564D2}" type="pres">
      <dgm:prSet presAssocID="{D5531836-64B5-43D5-A96E-6A857C30FF5F}" presName="root" presStyleCnt="0">
        <dgm:presLayoutVars>
          <dgm:dir/>
          <dgm:resizeHandles val="exact"/>
        </dgm:presLayoutVars>
      </dgm:prSet>
      <dgm:spPr/>
    </dgm:pt>
    <dgm:pt modelId="{006F8F29-3D6E-4D0C-9010-63BF80A62C0E}" type="pres">
      <dgm:prSet presAssocID="{0C3DB2EC-445B-4641-B42E-F334093D59BB}" presName="compNode" presStyleCnt="0"/>
      <dgm:spPr/>
    </dgm:pt>
    <dgm:pt modelId="{EF2AB79D-F146-4D4D-83A8-6FC012DF6267}" type="pres">
      <dgm:prSet presAssocID="{0C3DB2EC-445B-4641-B42E-F334093D59BB}" presName="bgRect" presStyleLbl="bgShp" presStyleIdx="0" presStyleCnt="4"/>
      <dgm:spPr/>
    </dgm:pt>
    <dgm:pt modelId="{8B9FEA35-A526-49D8-A4E7-30FD7F9D47FA}" type="pres">
      <dgm:prSet presAssocID="{0C3DB2EC-445B-4641-B42E-F334093D59B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FD0B8E2B-F68C-4889-82D5-D0DF6AED3B48}" type="pres">
      <dgm:prSet presAssocID="{0C3DB2EC-445B-4641-B42E-F334093D59BB}" presName="spaceRect" presStyleCnt="0"/>
      <dgm:spPr/>
    </dgm:pt>
    <dgm:pt modelId="{07C1C04F-1905-4546-9CE9-BA481F276982}" type="pres">
      <dgm:prSet presAssocID="{0C3DB2EC-445B-4641-B42E-F334093D59BB}" presName="parTx" presStyleLbl="revTx" presStyleIdx="0" presStyleCnt="4">
        <dgm:presLayoutVars>
          <dgm:chMax val="0"/>
          <dgm:chPref val="0"/>
        </dgm:presLayoutVars>
      </dgm:prSet>
      <dgm:spPr/>
    </dgm:pt>
    <dgm:pt modelId="{CA5714E1-870A-407D-883D-426CDB36AB56}" type="pres">
      <dgm:prSet presAssocID="{4544C292-971C-4720-ABAA-203C7FA16C5E}" presName="sibTrans" presStyleCnt="0"/>
      <dgm:spPr/>
    </dgm:pt>
    <dgm:pt modelId="{994A2273-4F60-477C-9776-25A5A8D8CA20}" type="pres">
      <dgm:prSet presAssocID="{909244DF-D7FA-4256-A66B-20A62996AD6C}" presName="compNode" presStyleCnt="0"/>
      <dgm:spPr/>
    </dgm:pt>
    <dgm:pt modelId="{B18F0CEB-2915-4D9A-9D11-2D0FA619A0BD}" type="pres">
      <dgm:prSet presAssocID="{909244DF-D7FA-4256-A66B-20A62996AD6C}" presName="bgRect" presStyleLbl="bgShp" presStyleIdx="1" presStyleCnt="4"/>
      <dgm:spPr/>
    </dgm:pt>
    <dgm:pt modelId="{076205C5-E23F-4326-AB39-23A2CF2AAE48}" type="pres">
      <dgm:prSet presAssocID="{909244DF-D7FA-4256-A66B-20A62996AD6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1EE8A25D-A3DC-499B-A35B-22AC7680908C}" type="pres">
      <dgm:prSet presAssocID="{909244DF-D7FA-4256-A66B-20A62996AD6C}" presName="spaceRect" presStyleCnt="0"/>
      <dgm:spPr/>
    </dgm:pt>
    <dgm:pt modelId="{E8548B85-07EB-4A69-8F93-EBB09B99F378}" type="pres">
      <dgm:prSet presAssocID="{909244DF-D7FA-4256-A66B-20A62996AD6C}" presName="parTx" presStyleLbl="revTx" presStyleIdx="1" presStyleCnt="4">
        <dgm:presLayoutVars>
          <dgm:chMax val="0"/>
          <dgm:chPref val="0"/>
        </dgm:presLayoutVars>
      </dgm:prSet>
      <dgm:spPr/>
    </dgm:pt>
    <dgm:pt modelId="{FF709B82-B79B-42AC-BE3F-E50AC9256C67}" type="pres">
      <dgm:prSet presAssocID="{4E1BB60F-FC14-47EF-B122-3328C950E539}" presName="sibTrans" presStyleCnt="0"/>
      <dgm:spPr/>
    </dgm:pt>
    <dgm:pt modelId="{B873004C-85A1-4801-A18B-CDF192530A11}" type="pres">
      <dgm:prSet presAssocID="{DBF2C1C6-3866-4C31-855A-EC13F295E950}" presName="compNode" presStyleCnt="0"/>
      <dgm:spPr/>
    </dgm:pt>
    <dgm:pt modelId="{76DDB736-C741-434D-8C5A-4311C35AB524}" type="pres">
      <dgm:prSet presAssocID="{DBF2C1C6-3866-4C31-855A-EC13F295E950}" presName="bgRect" presStyleLbl="bgShp" presStyleIdx="2" presStyleCnt="4"/>
      <dgm:spPr/>
    </dgm:pt>
    <dgm:pt modelId="{9EBE29F5-0209-4D3B-A19F-941B9C025FAE}" type="pres">
      <dgm:prSet presAssocID="{DBF2C1C6-3866-4C31-855A-EC13F295E95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1C93380F-67AA-4AA8-93FA-C3720A6DD778}" type="pres">
      <dgm:prSet presAssocID="{DBF2C1C6-3866-4C31-855A-EC13F295E950}" presName="spaceRect" presStyleCnt="0"/>
      <dgm:spPr/>
    </dgm:pt>
    <dgm:pt modelId="{AA298ECB-7127-4074-8BE5-47D7EB217D30}" type="pres">
      <dgm:prSet presAssocID="{DBF2C1C6-3866-4C31-855A-EC13F295E950}" presName="parTx" presStyleLbl="revTx" presStyleIdx="2" presStyleCnt="4">
        <dgm:presLayoutVars>
          <dgm:chMax val="0"/>
          <dgm:chPref val="0"/>
        </dgm:presLayoutVars>
      </dgm:prSet>
      <dgm:spPr/>
    </dgm:pt>
    <dgm:pt modelId="{9F89D7C0-FA61-4282-803E-22DFBCF293E1}" type="pres">
      <dgm:prSet presAssocID="{34DF2026-015E-4252-AFB2-5307AEB1AEC0}" presName="sibTrans" presStyleCnt="0"/>
      <dgm:spPr/>
    </dgm:pt>
    <dgm:pt modelId="{4CA400BA-FD09-40D3-BA40-111A3C117D49}" type="pres">
      <dgm:prSet presAssocID="{51B4A495-6F98-4201-8C96-3825E5A057D8}" presName="compNode" presStyleCnt="0"/>
      <dgm:spPr/>
    </dgm:pt>
    <dgm:pt modelId="{ADE47AC2-572C-412D-983B-A766B2941D9E}" type="pres">
      <dgm:prSet presAssocID="{51B4A495-6F98-4201-8C96-3825E5A057D8}" presName="bgRect" presStyleLbl="bgShp" presStyleIdx="3" presStyleCnt="4"/>
      <dgm:spPr/>
    </dgm:pt>
    <dgm:pt modelId="{57938026-FA87-4B70-8E19-642285B4F0E1}" type="pres">
      <dgm:prSet presAssocID="{51B4A495-6F98-4201-8C96-3825E5A057D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F20D536E-C404-42A4-866E-79249787F4A1}" type="pres">
      <dgm:prSet presAssocID="{51B4A495-6F98-4201-8C96-3825E5A057D8}" presName="spaceRect" presStyleCnt="0"/>
      <dgm:spPr/>
    </dgm:pt>
    <dgm:pt modelId="{74908B16-006B-4503-8B82-48A09B093892}" type="pres">
      <dgm:prSet presAssocID="{51B4A495-6F98-4201-8C96-3825E5A057D8}" presName="parTx" presStyleLbl="revTx" presStyleIdx="3" presStyleCnt="4">
        <dgm:presLayoutVars>
          <dgm:chMax val="0"/>
          <dgm:chPref val="0"/>
        </dgm:presLayoutVars>
      </dgm:prSet>
      <dgm:spPr/>
    </dgm:pt>
  </dgm:ptLst>
  <dgm:cxnLst>
    <dgm:cxn modelId="{9894B526-B530-4355-B63F-4FA9B71097F3}" type="presOf" srcId="{DBF2C1C6-3866-4C31-855A-EC13F295E950}" destId="{AA298ECB-7127-4074-8BE5-47D7EB217D30}" srcOrd="0" destOrd="0" presId="urn:microsoft.com/office/officeart/2018/2/layout/IconVerticalSolidList"/>
    <dgm:cxn modelId="{1D0FAF5B-9363-4524-B835-8F451A5B0754}" type="presOf" srcId="{51B4A495-6F98-4201-8C96-3825E5A057D8}" destId="{74908B16-006B-4503-8B82-48A09B093892}" srcOrd="0" destOrd="0" presId="urn:microsoft.com/office/officeart/2018/2/layout/IconVerticalSolidList"/>
    <dgm:cxn modelId="{C1F5246D-CD97-4E7D-B450-8B2181B68913}" srcId="{D5531836-64B5-43D5-A96E-6A857C30FF5F}" destId="{51B4A495-6F98-4201-8C96-3825E5A057D8}" srcOrd="3" destOrd="0" parTransId="{B37C720A-10EA-4583-9DA1-00F90111BA34}" sibTransId="{4E495849-6392-48C3-B8DC-7D15BF5F975A}"/>
    <dgm:cxn modelId="{457E554F-09DD-41BE-87E3-5DDA1FC33032}" type="presOf" srcId="{909244DF-D7FA-4256-A66B-20A62996AD6C}" destId="{E8548B85-07EB-4A69-8F93-EBB09B99F378}" srcOrd="0" destOrd="0" presId="urn:microsoft.com/office/officeart/2018/2/layout/IconVerticalSolidList"/>
    <dgm:cxn modelId="{8BCB0877-0A63-4342-9D7D-610BBE602AEC}" type="presOf" srcId="{D5531836-64B5-43D5-A96E-6A857C30FF5F}" destId="{C42305BC-51A4-47A8-B5EA-D802B30564D2}" srcOrd="0" destOrd="0" presId="urn:microsoft.com/office/officeart/2018/2/layout/IconVerticalSolidList"/>
    <dgm:cxn modelId="{F2737E77-1ACD-4547-ADA3-1244F0B02475}" srcId="{D5531836-64B5-43D5-A96E-6A857C30FF5F}" destId="{0C3DB2EC-445B-4641-B42E-F334093D59BB}" srcOrd="0" destOrd="0" parTransId="{FB0C6393-DD69-45B2-A9CB-FDFC80B81ACC}" sibTransId="{4544C292-971C-4720-ABAA-203C7FA16C5E}"/>
    <dgm:cxn modelId="{CE256059-07C5-4122-8D72-FDC61AA8CB4C}" type="presOf" srcId="{0C3DB2EC-445B-4641-B42E-F334093D59BB}" destId="{07C1C04F-1905-4546-9CE9-BA481F276982}" srcOrd="0" destOrd="0" presId="urn:microsoft.com/office/officeart/2018/2/layout/IconVerticalSolidList"/>
    <dgm:cxn modelId="{284F21BF-A2A1-4049-9257-8025C1F6C2B7}" srcId="{D5531836-64B5-43D5-A96E-6A857C30FF5F}" destId="{909244DF-D7FA-4256-A66B-20A62996AD6C}" srcOrd="1" destOrd="0" parTransId="{70DA8EBD-1031-44B7-8A57-E4C67A3BC00F}" sibTransId="{4E1BB60F-FC14-47EF-B122-3328C950E539}"/>
    <dgm:cxn modelId="{23F135FB-47E3-4D06-A445-C85D6E9DCD33}" srcId="{D5531836-64B5-43D5-A96E-6A857C30FF5F}" destId="{DBF2C1C6-3866-4C31-855A-EC13F295E950}" srcOrd="2" destOrd="0" parTransId="{8937D3EE-A239-4D21-82FD-F8C8DFB46E3F}" sibTransId="{34DF2026-015E-4252-AFB2-5307AEB1AEC0}"/>
    <dgm:cxn modelId="{96B88C99-87ED-4443-A734-9C60E99FC37F}" type="presParOf" srcId="{C42305BC-51A4-47A8-B5EA-D802B30564D2}" destId="{006F8F29-3D6E-4D0C-9010-63BF80A62C0E}" srcOrd="0" destOrd="0" presId="urn:microsoft.com/office/officeart/2018/2/layout/IconVerticalSolidList"/>
    <dgm:cxn modelId="{5F1386DB-F972-4D6E-BCAB-4C8B3AFF4F79}" type="presParOf" srcId="{006F8F29-3D6E-4D0C-9010-63BF80A62C0E}" destId="{EF2AB79D-F146-4D4D-83A8-6FC012DF6267}" srcOrd="0" destOrd="0" presId="urn:microsoft.com/office/officeart/2018/2/layout/IconVerticalSolidList"/>
    <dgm:cxn modelId="{C938ED41-75B0-4DD9-8DB3-92E981C839DA}" type="presParOf" srcId="{006F8F29-3D6E-4D0C-9010-63BF80A62C0E}" destId="{8B9FEA35-A526-49D8-A4E7-30FD7F9D47FA}" srcOrd="1" destOrd="0" presId="urn:microsoft.com/office/officeart/2018/2/layout/IconVerticalSolidList"/>
    <dgm:cxn modelId="{31308E44-0E0D-46A5-98AD-BAA2CBECD927}" type="presParOf" srcId="{006F8F29-3D6E-4D0C-9010-63BF80A62C0E}" destId="{FD0B8E2B-F68C-4889-82D5-D0DF6AED3B48}" srcOrd="2" destOrd="0" presId="urn:microsoft.com/office/officeart/2018/2/layout/IconVerticalSolidList"/>
    <dgm:cxn modelId="{C4411465-1126-494C-8B62-B552D44D8713}" type="presParOf" srcId="{006F8F29-3D6E-4D0C-9010-63BF80A62C0E}" destId="{07C1C04F-1905-4546-9CE9-BA481F276982}" srcOrd="3" destOrd="0" presId="urn:microsoft.com/office/officeart/2018/2/layout/IconVerticalSolidList"/>
    <dgm:cxn modelId="{84E95781-98BA-46DA-83DB-A94AD9908D0C}" type="presParOf" srcId="{C42305BC-51A4-47A8-B5EA-D802B30564D2}" destId="{CA5714E1-870A-407D-883D-426CDB36AB56}" srcOrd="1" destOrd="0" presId="urn:microsoft.com/office/officeart/2018/2/layout/IconVerticalSolidList"/>
    <dgm:cxn modelId="{C03043F6-731E-43F9-8BCB-1A5727F3BC02}" type="presParOf" srcId="{C42305BC-51A4-47A8-B5EA-D802B30564D2}" destId="{994A2273-4F60-477C-9776-25A5A8D8CA20}" srcOrd="2" destOrd="0" presId="urn:microsoft.com/office/officeart/2018/2/layout/IconVerticalSolidList"/>
    <dgm:cxn modelId="{5080EB0F-AA39-4E35-A10D-B412114A23D5}" type="presParOf" srcId="{994A2273-4F60-477C-9776-25A5A8D8CA20}" destId="{B18F0CEB-2915-4D9A-9D11-2D0FA619A0BD}" srcOrd="0" destOrd="0" presId="urn:microsoft.com/office/officeart/2018/2/layout/IconVerticalSolidList"/>
    <dgm:cxn modelId="{4A27F6D3-9957-4C6A-8DDD-3A5138C525B7}" type="presParOf" srcId="{994A2273-4F60-477C-9776-25A5A8D8CA20}" destId="{076205C5-E23F-4326-AB39-23A2CF2AAE48}" srcOrd="1" destOrd="0" presId="urn:microsoft.com/office/officeart/2018/2/layout/IconVerticalSolidList"/>
    <dgm:cxn modelId="{A863B1E2-985F-4B8D-B091-84D01BA1407B}" type="presParOf" srcId="{994A2273-4F60-477C-9776-25A5A8D8CA20}" destId="{1EE8A25D-A3DC-499B-A35B-22AC7680908C}" srcOrd="2" destOrd="0" presId="urn:microsoft.com/office/officeart/2018/2/layout/IconVerticalSolidList"/>
    <dgm:cxn modelId="{C02B39E7-21E9-408D-BE83-993D7976E004}" type="presParOf" srcId="{994A2273-4F60-477C-9776-25A5A8D8CA20}" destId="{E8548B85-07EB-4A69-8F93-EBB09B99F378}" srcOrd="3" destOrd="0" presId="urn:microsoft.com/office/officeart/2018/2/layout/IconVerticalSolidList"/>
    <dgm:cxn modelId="{E2A5AE5A-ED5A-4A85-AE9A-954AFC06F4BA}" type="presParOf" srcId="{C42305BC-51A4-47A8-B5EA-D802B30564D2}" destId="{FF709B82-B79B-42AC-BE3F-E50AC9256C67}" srcOrd="3" destOrd="0" presId="urn:microsoft.com/office/officeart/2018/2/layout/IconVerticalSolidList"/>
    <dgm:cxn modelId="{0A2648BB-82F9-4405-8E82-63202132C225}" type="presParOf" srcId="{C42305BC-51A4-47A8-B5EA-D802B30564D2}" destId="{B873004C-85A1-4801-A18B-CDF192530A11}" srcOrd="4" destOrd="0" presId="urn:microsoft.com/office/officeart/2018/2/layout/IconVerticalSolidList"/>
    <dgm:cxn modelId="{A34C6635-9A4A-48D6-8352-A9A665B1B053}" type="presParOf" srcId="{B873004C-85A1-4801-A18B-CDF192530A11}" destId="{76DDB736-C741-434D-8C5A-4311C35AB524}" srcOrd="0" destOrd="0" presId="urn:microsoft.com/office/officeart/2018/2/layout/IconVerticalSolidList"/>
    <dgm:cxn modelId="{747AD443-A8FD-411B-BFED-D70B49C8B300}" type="presParOf" srcId="{B873004C-85A1-4801-A18B-CDF192530A11}" destId="{9EBE29F5-0209-4D3B-A19F-941B9C025FAE}" srcOrd="1" destOrd="0" presId="urn:microsoft.com/office/officeart/2018/2/layout/IconVerticalSolidList"/>
    <dgm:cxn modelId="{70593321-D851-46D1-9ACF-C9BA6556AE20}" type="presParOf" srcId="{B873004C-85A1-4801-A18B-CDF192530A11}" destId="{1C93380F-67AA-4AA8-93FA-C3720A6DD778}" srcOrd="2" destOrd="0" presId="urn:microsoft.com/office/officeart/2018/2/layout/IconVerticalSolidList"/>
    <dgm:cxn modelId="{1803DD36-52DA-4CBC-B182-3C6FAFFA65B1}" type="presParOf" srcId="{B873004C-85A1-4801-A18B-CDF192530A11}" destId="{AA298ECB-7127-4074-8BE5-47D7EB217D30}" srcOrd="3" destOrd="0" presId="urn:microsoft.com/office/officeart/2018/2/layout/IconVerticalSolidList"/>
    <dgm:cxn modelId="{5B7F4170-9750-403A-9B2F-752F7697A6DF}" type="presParOf" srcId="{C42305BC-51A4-47A8-B5EA-D802B30564D2}" destId="{9F89D7C0-FA61-4282-803E-22DFBCF293E1}" srcOrd="5" destOrd="0" presId="urn:microsoft.com/office/officeart/2018/2/layout/IconVerticalSolidList"/>
    <dgm:cxn modelId="{1CC4E945-0D6F-4AF8-9E8E-5691EE9D1154}" type="presParOf" srcId="{C42305BC-51A4-47A8-B5EA-D802B30564D2}" destId="{4CA400BA-FD09-40D3-BA40-111A3C117D49}" srcOrd="6" destOrd="0" presId="urn:microsoft.com/office/officeart/2018/2/layout/IconVerticalSolidList"/>
    <dgm:cxn modelId="{6F3ABC9E-2C96-4439-B7C0-CB7D48F786A1}" type="presParOf" srcId="{4CA400BA-FD09-40D3-BA40-111A3C117D49}" destId="{ADE47AC2-572C-412D-983B-A766B2941D9E}" srcOrd="0" destOrd="0" presId="urn:microsoft.com/office/officeart/2018/2/layout/IconVerticalSolidList"/>
    <dgm:cxn modelId="{7370DFA0-1B5A-467E-A8FF-BE5F5148E286}" type="presParOf" srcId="{4CA400BA-FD09-40D3-BA40-111A3C117D49}" destId="{57938026-FA87-4B70-8E19-642285B4F0E1}" srcOrd="1" destOrd="0" presId="urn:microsoft.com/office/officeart/2018/2/layout/IconVerticalSolidList"/>
    <dgm:cxn modelId="{03D7C0FD-A37C-4C44-A587-D23339B780B3}" type="presParOf" srcId="{4CA400BA-FD09-40D3-BA40-111A3C117D49}" destId="{F20D536E-C404-42A4-866E-79249787F4A1}" srcOrd="2" destOrd="0" presId="urn:microsoft.com/office/officeart/2018/2/layout/IconVerticalSolidList"/>
    <dgm:cxn modelId="{F41F2C59-63AD-4CA4-8050-975CE7409CA9}" type="presParOf" srcId="{4CA400BA-FD09-40D3-BA40-111A3C117D49}" destId="{74908B16-006B-4503-8B82-48A09B0938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EAEDFD-15C9-4C84-8E8D-D842925B10A5}" type="doc">
      <dgm:prSet loTypeId="urn:microsoft.com/office/officeart/2005/8/layout/hList1" loCatId="list" qsTypeId="urn:microsoft.com/office/officeart/2005/8/quickstyle/3d1" qsCatId="3D" csTypeId="urn:microsoft.com/office/officeart/2005/8/colors/colorful4" csCatId="colorful" phldr="1"/>
      <dgm:spPr/>
      <dgm:t>
        <a:bodyPr/>
        <a:lstStyle/>
        <a:p>
          <a:endParaRPr lang="en-US"/>
        </a:p>
      </dgm:t>
    </dgm:pt>
    <dgm:pt modelId="{10E365D6-D437-430C-9E62-65B62760486C}">
      <dgm:prSet/>
      <dgm:spPr/>
      <dgm:t>
        <a:bodyPr/>
        <a:lstStyle/>
        <a:p>
          <a:r>
            <a:rPr lang="en-US" b="1"/>
            <a:t>Acute Standard</a:t>
          </a:r>
        </a:p>
      </dgm:t>
    </dgm:pt>
    <dgm:pt modelId="{BEBF553E-7341-4CC6-AEB1-5B45D5A9F5B3}" type="parTrans" cxnId="{FC8A6026-E8E7-48AB-A33C-8C23FE1D054A}">
      <dgm:prSet/>
      <dgm:spPr/>
      <dgm:t>
        <a:bodyPr/>
        <a:lstStyle/>
        <a:p>
          <a:endParaRPr lang="en-US"/>
        </a:p>
      </dgm:t>
    </dgm:pt>
    <dgm:pt modelId="{1B24E439-E6C0-47C4-8CBC-2B49055B71E9}" type="sibTrans" cxnId="{FC8A6026-E8E7-48AB-A33C-8C23FE1D054A}">
      <dgm:prSet/>
      <dgm:spPr/>
      <dgm:t>
        <a:bodyPr/>
        <a:lstStyle/>
        <a:p>
          <a:endParaRPr lang="en-US"/>
        </a:p>
      </dgm:t>
    </dgm:pt>
    <dgm:pt modelId="{C30C3CA2-9898-455D-AC40-12471E722D51}">
      <dgm:prSet/>
      <dgm:spPr/>
      <dgm:t>
        <a:bodyPr/>
        <a:lstStyle/>
        <a:p>
          <a:r>
            <a:rPr lang="en-US"/>
            <a:t>Daily Maximum</a:t>
          </a:r>
        </a:p>
      </dgm:t>
    </dgm:pt>
    <dgm:pt modelId="{5FC5AA0B-DE65-4F20-AB3A-7678CA6297D7}" type="parTrans" cxnId="{45B7D04E-47A9-4860-B348-928F3DC44DDB}">
      <dgm:prSet/>
      <dgm:spPr/>
      <dgm:t>
        <a:bodyPr/>
        <a:lstStyle/>
        <a:p>
          <a:endParaRPr lang="en-US"/>
        </a:p>
      </dgm:t>
    </dgm:pt>
    <dgm:pt modelId="{DF39F25D-3EA3-4BCA-877B-C934313D23BE}" type="sibTrans" cxnId="{45B7D04E-47A9-4860-B348-928F3DC44DDB}">
      <dgm:prSet/>
      <dgm:spPr/>
      <dgm:t>
        <a:bodyPr/>
        <a:lstStyle/>
        <a:p>
          <a:endParaRPr lang="en-US"/>
        </a:p>
      </dgm:t>
    </dgm:pt>
    <dgm:pt modelId="{22B12002-53B8-4902-82AD-B3F38782552D}">
      <dgm:prSet/>
      <dgm:spPr/>
      <dgm:t>
        <a:bodyPr/>
        <a:lstStyle/>
        <a:p>
          <a:r>
            <a:rPr lang="en-US"/>
            <a:t>Highest 2-hr average in 24-hrs</a:t>
          </a:r>
        </a:p>
      </dgm:t>
    </dgm:pt>
    <dgm:pt modelId="{FE20BC8F-FDBB-47CC-9E40-040977371123}" type="parTrans" cxnId="{39C89675-1C79-4357-8F7A-3F5AB2330807}">
      <dgm:prSet/>
      <dgm:spPr/>
      <dgm:t>
        <a:bodyPr/>
        <a:lstStyle/>
        <a:p>
          <a:endParaRPr lang="en-US"/>
        </a:p>
      </dgm:t>
    </dgm:pt>
    <dgm:pt modelId="{8825B1AD-0DBB-46E5-B5C1-CC23A2D8A6B8}" type="sibTrans" cxnId="{39C89675-1C79-4357-8F7A-3F5AB2330807}">
      <dgm:prSet/>
      <dgm:spPr/>
      <dgm:t>
        <a:bodyPr/>
        <a:lstStyle/>
        <a:p>
          <a:endParaRPr lang="en-US"/>
        </a:p>
      </dgm:t>
    </dgm:pt>
    <dgm:pt modelId="{E911BE5F-F578-4E65-937B-021890CD8DAA}">
      <dgm:prSet/>
      <dgm:spPr/>
      <dgm:t>
        <a:bodyPr/>
        <a:lstStyle/>
        <a:p>
          <a:r>
            <a:rPr lang="en-US"/>
            <a:t>CS-I</a:t>
          </a:r>
        </a:p>
      </dgm:t>
    </dgm:pt>
    <dgm:pt modelId="{1CA4E71C-D10B-47A3-949B-3AACA8388F26}" type="parTrans" cxnId="{F03FDF41-226E-4DBB-92CD-FA6141DAE745}">
      <dgm:prSet/>
      <dgm:spPr/>
      <dgm:t>
        <a:bodyPr/>
        <a:lstStyle/>
        <a:p>
          <a:endParaRPr lang="en-US"/>
        </a:p>
      </dgm:t>
    </dgm:pt>
    <dgm:pt modelId="{D95F46A3-54AC-4EBD-AFA4-3E3A19809033}" type="sibTrans" cxnId="{F03FDF41-226E-4DBB-92CD-FA6141DAE745}">
      <dgm:prSet/>
      <dgm:spPr/>
      <dgm:t>
        <a:bodyPr/>
        <a:lstStyle/>
        <a:p>
          <a:endParaRPr lang="en-US"/>
        </a:p>
      </dgm:t>
    </dgm:pt>
    <dgm:pt modelId="{784EC180-478E-4776-8C63-1C48E0DFC26D}">
      <dgm:prSet/>
      <dgm:spPr/>
      <dgm:t>
        <a:bodyPr/>
        <a:lstStyle/>
        <a:p>
          <a:r>
            <a:rPr lang="en-US"/>
            <a:t>21.7 (Jun – Sep)</a:t>
          </a:r>
        </a:p>
      </dgm:t>
    </dgm:pt>
    <dgm:pt modelId="{B4CCA169-97F8-4B4D-B239-83AC194A055B}" type="parTrans" cxnId="{1E1885E5-FE83-467C-B92D-4D00C0A19CFD}">
      <dgm:prSet/>
      <dgm:spPr/>
      <dgm:t>
        <a:bodyPr/>
        <a:lstStyle/>
        <a:p>
          <a:endParaRPr lang="en-US"/>
        </a:p>
      </dgm:t>
    </dgm:pt>
    <dgm:pt modelId="{87E30914-9F8C-4AFC-B344-F8BA1DEBF205}" type="sibTrans" cxnId="{1E1885E5-FE83-467C-B92D-4D00C0A19CFD}">
      <dgm:prSet/>
      <dgm:spPr/>
      <dgm:t>
        <a:bodyPr/>
        <a:lstStyle/>
        <a:p>
          <a:endParaRPr lang="en-US"/>
        </a:p>
      </dgm:t>
    </dgm:pt>
    <dgm:pt modelId="{18637659-F966-436F-B6C9-91D3DB31F597}">
      <dgm:prSet/>
      <dgm:spPr/>
      <dgm:t>
        <a:bodyPr/>
        <a:lstStyle/>
        <a:p>
          <a:r>
            <a:rPr lang="en-US"/>
            <a:t>13.0 (Oct – May)</a:t>
          </a:r>
        </a:p>
      </dgm:t>
    </dgm:pt>
    <dgm:pt modelId="{77DCF76E-6F47-4631-ACB7-DF29CCC9F615}" type="parTrans" cxnId="{E481D8BB-5CFC-4FF2-A249-ED683D40A95B}">
      <dgm:prSet/>
      <dgm:spPr/>
      <dgm:t>
        <a:bodyPr/>
        <a:lstStyle/>
        <a:p>
          <a:endParaRPr lang="en-US"/>
        </a:p>
      </dgm:t>
    </dgm:pt>
    <dgm:pt modelId="{F756BE9C-0A4D-4081-93E5-7E33CBA436F3}" type="sibTrans" cxnId="{E481D8BB-5CFC-4FF2-A249-ED683D40A95B}">
      <dgm:prSet/>
      <dgm:spPr/>
      <dgm:t>
        <a:bodyPr/>
        <a:lstStyle/>
        <a:p>
          <a:endParaRPr lang="en-US"/>
        </a:p>
      </dgm:t>
    </dgm:pt>
    <dgm:pt modelId="{3D1BB4A2-3E5E-40E0-ABB6-88D94CEEB073}">
      <dgm:prSet/>
      <dgm:spPr/>
      <dgm:t>
        <a:bodyPr/>
        <a:lstStyle/>
        <a:p>
          <a:r>
            <a:rPr lang="en-US"/>
            <a:t>CS-II</a:t>
          </a:r>
        </a:p>
      </dgm:t>
    </dgm:pt>
    <dgm:pt modelId="{1985BF95-F228-4A71-9CE6-3E61B984D26F}" type="parTrans" cxnId="{F2A90B02-92A2-4D5F-9CDB-593F48D2BCF8}">
      <dgm:prSet/>
      <dgm:spPr/>
      <dgm:t>
        <a:bodyPr/>
        <a:lstStyle/>
        <a:p>
          <a:endParaRPr lang="en-US"/>
        </a:p>
      </dgm:t>
    </dgm:pt>
    <dgm:pt modelId="{E2A4F88D-BD7A-423D-96B1-A689FF241C7D}" type="sibTrans" cxnId="{F2A90B02-92A2-4D5F-9CDB-593F48D2BCF8}">
      <dgm:prSet/>
      <dgm:spPr/>
      <dgm:t>
        <a:bodyPr/>
        <a:lstStyle/>
        <a:p>
          <a:endParaRPr lang="en-US"/>
        </a:p>
      </dgm:t>
    </dgm:pt>
    <dgm:pt modelId="{D369C250-F3A6-45DB-8B84-86245608508C}">
      <dgm:prSet/>
      <dgm:spPr/>
      <dgm:t>
        <a:bodyPr/>
        <a:lstStyle/>
        <a:p>
          <a:r>
            <a:rPr lang="en-US"/>
            <a:t>24.3 (Apr – Oct)</a:t>
          </a:r>
        </a:p>
      </dgm:t>
    </dgm:pt>
    <dgm:pt modelId="{A08F78A2-30C9-499F-9582-A0E0EB8F6A46}" type="parTrans" cxnId="{F73B5BF5-C6EA-43E8-A6F8-DE7D73E5C188}">
      <dgm:prSet/>
      <dgm:spPr/>
      <dgm:t>
        <a:bodyPr/>
        <a:lstStyle/>
        <a:p>
          <a:endParaRPr lang="en-US"/>
        </a:p>
      </dgm:t>
    </dgm:pt>
    <dgm:pt modelId="{381A317D-C797-4885-B7D0-6AE96CDEADA4}" type="sibTrans" cxnId="{F73B5BF5-C6EA-43E8-A6F8-DE7D73E5C188}">
      <dgm:prSet/>
      <dgm:spPr/>
      <dgm:t>
        <a:bodyPr/>
        <a:lstStyle/>
        <a:p>
          <a:endParaRPr lang="en-US"/>
        </a:p>
      </dgm:t>
    </dgm:pt>
    <dgm:pt modelId="{36EF1FB5-CFBF-44F0-A860-DEC81D99DCD8}">
      <dgm:prSet/>
      <dgm:spPr/>
      <dgm:t>
        <a:bodyPr/>
        <a:lstStyle/>
        <a:p>
          <a:r>
            <a:rPr lang="en-US"/>
            <a:t>13 (Nov – Mar)</a:t>
          </a:r>
        </a:p>
      </dgm:t>
    </dgm:pt>
    <dgm:pt modelId="{C55F9905-5FFA-4D1B-AB7E-21ED9D818730}" type="parTrans" cxnId="{47006011-2C67-474D-9FDD-184B43AF78B3}">
      <dgm:prSet/>
      <dgm:spPr/>
      <dgm:t>
        <a:bodyPr/>
        <a:lstStyle/>
        <a:p>
          <a:endParaRPr lang="en-US"/>
        </a:p>
      </dgm:t>
    </dgm:pt>
    <dgm:pt modelId="{E0AA40C6-37DC-4E6D-8C45-C16D75102B25}" type="sibTrans" cxnId="{47006011-2C67-474D-9FDD-184B43AF78B3}">
      <dgm:prSet/>
      <dgm:spPr/>
      <dgm:t>
        <a:bodyPr/>
        <a:lstStyle/>
        <a:p>
          <a:endParaRPr lang="en-US"/>
        </a:p>
      </dgm:t>
    </dgm:pt>
    <dgm:pt modelId="{D48B844D-8AB8-4730-8DBC-E3317C290F20}">
      <dgm:prSet/>
      <dgm:spPr/>
      <dgm:t>
        <a:bodyPr/>
        <a:lstStyle/>
        <a:p>
          <a:r>
            <a:rPr lang="en-US" b="1"/>
            <a:t>Chronic Standard</a:t>
          </a:r>
        </a:p>
      </dgm:t>
    </dgm:pt>
    <dgm:pt modelId="{F0490FCB-9B7E-42AD-8902-ED1D6F77CADC}" type="parTrans" cxnId="{6F461732-7B93-434F-A499-5F1B15C81E48}">
      <dgm:prSet/>
      <dgm:spPr/>
      <dgm:t>
        <a:bodyPr/>
        <a:lstStyle/>
        <a:p>
          <a:endParaRPr lang="en-US"/>
        </a:p>
      </dgm:t>
    </dgm:pt>
    <dgm:pt modelId="{F9E64D48-4C27-44C5-BFA4-DC79F9B9CAFE}" type="sibTrans" cxnId="{6F461732-7B93-434F-A499-5F1B15C81E48}">
      <dgm:prSet/>
      <dgm:spPr/>
      <dgm:t>
        <a:bodyPr/>
        <a:lstStyle/>
        <a:p>
          <a:endParaRPr lang="en-US"/>
        </a:p>
      </dgm:t>
    </dgm:pt>
    <dgm:pt modelId="{4EB79715-9793-4F3B-A666-4636F585C6C9}">
      <dgm:prSet/>
      <dgm:spPr/>
      <dgm:t>
        <a:bodyPr/>
        <a:lstStyle/>
        <a:p>
          <a:r>
            <a:rPr lang="en-US"/>
            <a:t>Maximum Weekly Average</a:t>
          </a:r>
        </a:p>
      </dgm:t>
    </dgm:pt>
    <dgm:pt modelId="{9B83507C-E420-4E03-AC23-E1B753FD46A3}" type="parTrans" cxnId="{4B5D8308-AA00-4300-9772-E07714596D9F}">
      <dgm:prSet/>
      <dgm:spPr/>
      <dgm:t>
        <a:bodyPr/>
        <a:lstStyle/>
        <a:p>
          <a:endParaRPr lang="en-US"/>
        </a:p>
      </dgm:t>
    </dgm:pt>
    <dgm:pt modelId="{AC117524-A8F8-445E-B415-F062C6D8B2CC}" type="sibTrans" cxnId="{4B5D8308-AA00-4300-9772-E07714596D9F}">
      <dgm:prSet/>
      <dgm:spPr/>
      <dgm:t>
        <a:bodyPr/>
        <a:lstStyle/>
        <a:p>
          <a:endParaRPr lang="en-US"/>
        </a:p>
      </dgm:t>
    </dgm:pt>
    <dgm:pt modelId="{99EC3964-E4A3-43FB-80AD-76360418AF8D}">
      <dgm:prSet/>
      <dgm:spPr/>
      <dgm:t>
        <a:bodyPr/>
        <a:lstStyle/>
        <a:p>
          <a:r>
            <a:rPr lang="en-US"/>
            <a:t>7-day moving average</a:t>
          </a:r>
        </a:p>
      </dgm:t>
    </dgm:pt>
    <dgm:pt modelId="{E10D66FC-E2C0-4658-9E9C-810CC2F0B3C7}" type="parTrans" cxnId="{739FBE66-4C0F-48D5-97BD-E4DB2DF28606}">
      <dgm:prSet/>
      <dgm:spPr/>
      <dgm:t>
        <a:bodyPr/>
        <a:lstStyle/>
        <a:p>
          <a:endParaRPr lang="en-US"/>
        </a:p>
      </dgm:t>
    </dgm:pt>
    <dgm:pt modelId="{E3CE88E7-D714-4853-BFF0-43D8F4607027}" type="sibTrans" cxnId="{739FBE66-4C0F-48D5-97BD-E4DB2DF28606}">
      <dgm:prSet/>
      <dgm:spPr/>
      <dgm:t>
        <a:bodyPr/>
        <a:lstStyle/>
        <a:p>
          <a:endParaRPr lang="en-US"/>
        </a:p>
      </dgm:t>
    </dgm:pt>
    <dgm:pt modelId="{51450B1D-45DC-4C90-86FF-513B914E1CC2}">
      <dgm:prSet/>
      <dgm:spPr/>
      <dgm:t>
        <a:bodyPr/>
        <a:lstStyle/>
        <a:p>
          <a:r>
            <a:rPr lang="en-US"/>
            <a:t>CS-I</a:t>
          </a:r>
        </a:p>
      </dgm:t>
    </dgm:pt>
    <dgm:pt modelId="{B5382F3C-0669-4017-8FAF-118CAB531E92}" type="parTrans" cxnId="{81667E64-9E68-4254-9B78-2B163A8EC5F8}">
      <dgm:prSet/>
      <dgm:spPr/>
      <dgm:t>
        <a:bodyPr/>
        <a:lstStyle/>
        <a:p>
          <a:endParaRPr lang="en-US"/>
        </a:p>
      </dgm:t>
    </dgm:pt>
    <dgm:pt modelId="{15467133-45AA-4A6F-83EC-8C4830BB4DA1}" type="sibTrans" cxnId="{81667E64-9E68-4254-9B78-2B163A8EC5F8}">
      <dgm:prSet/>
      <dgm:spPr/>
      <dgm:t>
        <a:bodyPr/>
        <a:lstStyle/>
        <a:p>
          <a:endParaRPr lang="en-US"/>
        </a:p>
      </dgm:t>
    </dgm:pt>
    <dgm:pt modelId="{14100AFD-1AC8-42F5-93E4-9F9F8F979021}">
      <dgm:prSet/>
      <dgm:spPr/>
      <dgm:t>
        <a:bodyPr/>
        <a:lstStyle/>
        <a:p>
          <a:r>
            <a:rPr lang="en-US"/>
            <a:t>17.0 (Jun – Sep)</a:t>
          </a:r>
        </a:p>
      </dgm:t>
    </dgm:pt>
    <dgm:pt modelId="{689E7365-8C10-43C8-8E33-B3DDA7179CA1}" type="parTrans" cxnId="{2400CA90-E754-4D82-B3AD-BA65E23286F0}">
      <dgm:prSet/>
      <dgm:spPr/>
      <dgm:t>
        <a:bodyPr/>
        <a:lstStyle/>
        <a:p>
          <a:endParaRPr lang="en-US"/>
        </a:p>
      </dgm:t>
    </dgm:pt>
    <dgm:pt modelId="{90BD2257-D76D-4FF5-92E6-CB211AA665A2}" type="sibTrans" cxnId="{2400CA90-E754-4D82-B3AD-BA65E23286F0}">
      <dgm:prSet/>
      <dgm:spPr/>
      <dgm:t>
        <a:bodyPr/>
        <a:lstStyle/>
        <a:p>
          <a:endParaRPr lang="en-US"/>
        </a:p>
      </dgm:t>
    </dgm:pt>
    <dgm:pt modelId="{96F128D8-2722-4D65-B559-263E2390CC98}">
      <dgm:prSet/>
      <dgm:spPr/>
      <dgm:t>
        <a:bodyPr/>
        <a:lstStyle/>
        <a:p>
          <a:r>
            <a:rPr lang="en-US"/>
            <a:t>9.0 (Oct – May)</a:t>
          </a:r>
        </a:p>
      </dgm:t>
    </dgm:pt>
    <dgm:pt modelId="{C42AB440-5823-4BB7-BFBC-8BD6C103F68A}" type="parTrans" cxnId="{1D232CB7-FBA0-4585-999E-9C84577D0D71}">
      <dgm:prSet/>
      <dgm:spPr/>
      <dgm:t>
        <a:bodyPr/>
        <a:lstStyle/>
        <a:p>
          <a:endParaRPr lang="en-US"/>
        </a:p>
      </dgm:t>
    </dgm:pt>
    <dgm:pt modelId="{A9CC4DEF-90C0-4AC9-B464-24C1026DEFCF}" type="sibTrans" cxnId="{1D232CB7-FBA0-4585-999E-9C84577D0D71}">
      <dgm:prSet/>
      <dgm:spPr/>
      <dgm:t>
        <a:bodyPr/>
        <a:lstStyle/>
        <a:p>
          <a:endParaRPr lang="en-US"/>
        </a:p>
      </dgm:t>
    </dgm:pt>
    <dgm:pt modelId="{AFF0C671-B833-4C3E-982D-47FF4B173F6A}">
      <dgm:prSet/>
      <dgm:spPr/>
      <dgm:t>
        <a:bodyPr/>
        <a:lstStyle/>
        <a:p>
          <a:r>
            <a:rPr lang="en-US"/>
            <a:t>CS-II</a:t>
          </a:r>
        </a:p>
      </dgm:t>
    </dgm:pt>
    <dgm:pt modelId="{084D196D-C015-427B-9534-73C54EDD1FB7}" type="parTrans" cxnId="{04B585C2-C8DC-47C7-9FC3-B5CE038F814E}">
      <dgm:prSet/>
      <dgm:spPr/>
      <dgm:t>
        <a:bodyPr/>
        <a:lstStyle/>
        <a:p>
          <a:endParaRPr lang="en-US"/>
        </a:p>
      </dgm:t>
    </dgm:pt>
    <dgm:pt modelId="{2EA2806B-6C79-47FE-BED4-A028760599D3}" type="sibTrans" cxnId="{04B585C2-C8DC-47C7-9FC3-B5CE038F814E}">
      <dgm:prSet/>
      <dgm:spPr/>
      <dgm:t>
        <a:bodyPr/>
        <a:lstStyle/>
        <a:p>
          <a:endParaRPr lang="en-US"/>
        </a:p>
      </dgm:t>
    </dgm:pt>
    <dgm:pt modelId="{0FA311B3-FA06-49E7-AEDA-C983CCF2C097}">
      <dgm:prSet/>
      <dgm:spPr/>
      <dgm:t>
        <a:bodyPr/>
        <a:lstStyle/>
        <a:p>
          <a:r>
            <a:rPr lang="en-US"/>
            <a:t>18.3 (Apr – Oct)</a:t>
          </a:r>
        </a:p>
      </dgm:t>
    </dgm:pt>
    <dgm:pt modelId="{4097896F-73DD-471E-97C5-92C4BF7869E2}" type="parTrans" cxnId="{68743CE0-0FA9-4D4E-A1CF-274E254AB214}">
      <dgm:prSet/>
      <dgm:spPr/>
      <dgm:t>
        <a:bodyPr/>
        <a:lstStyle/>
        <a:p>
          <a:endParaRPr lang="en-US"/>
        </a:p>
      </dgm:t>
    </dgm:pt>
    <dgm:pt modelId="{846780AF-E92C-469F-86FD-4E12E7FA96F7}" type="sibTrans" cxnId="{68743CE0-0FA9-4D4E-A1CF-274E254AB214}">
      <dgm:prSet/>
      <dgm:spPr/>
      <dgm:t>
        <a:bodyPr/>
        <a:lstStyle/>
        <a:p>
          <a:endParaRPr lang="en-US"/>
        </a:p>
      </dgm:t>
    </dgm:pt>
    <dgm:pt modelId="{D412A849-6A66-4BE5-8630-D6A536B5462C}">
      <dgm:prSet/>
      <dgm:spPr/>
      <dgm:t>
        <a:bodyPr/>
        <a:lstStyle/>
        <a:p>
          <a:r>
            <a:rPr lang="en-US"/>
            <a:t>9.0 (Nov – Mar) </a:t>
          </a:r>
        </a:p>
      </dgm:t>
    </dgm:pt>
    <dgm:pt modelId="{604D3742-9766-4A9C-A18F-FBA1C46588E4}" type="parTrans" cxnId="{222D9647-B5E3-4914-8F51-7BF48D22E6FA}">
      <dgm:prSet/>
      <dgm:spPr/>
      <dgm:t>
        <a:bodyPr/>
        <a:lstStyle/>
        <a:p>
          <a:endParaRPr lang="en-US"/>
        </a:p>
      </dgm:t>
    </dgm:pt>
    <dgm:pt modelId="{CE46CA2C-420B-410B-8CB8-A12D5E0B99DD}" type="sibTrans" cxnId="{222D9647-B5E3-4914-8F51-7BF48D22E6FA}">
      <dgm:prSet/>
      <dgm:spPr/>
      <dgm:t>
        <a:bodyPr/>
        <a:lstStyle/>
        <a:p>
          <a:endParaRPr lang="en-US"/>
        </a:p>
      </dgm:t>
    </dgm:pt>
    <dgm:pt modelId="{123AAAAF-D607-4531-B757-67979CA49EAD}">
      <dgm:prSet/>
      <dgm:spPr/>
      <dgm:t>
        <a:bodyPr/>
        <a:lstStyle/>
        <a:p>
          <a:endParaRPr lang="en-US"/>
        </a:p>
      </dgm:t>
    </dgm:pt>
    <dgm:pt modelId="{E8D4A267-B43C-47AA-97E0-881BA1614D40}" type="parTrans" cxnId="{0CDBD46E-1978-44F2-AD4C-36278A5C723D}">
      <dgm:prSet/>
      <dgm:spPr/>
      <dgm:t>
        <a:bodyPr/>
        <a:lstStyle/>
        <a:p>
          <a:endParaRPr lang="en-US"/>
        </a:p>
      </dgm:t>
    </dgm:pt>
    <dgm:pt modelId="{A586FBCD-B799-44C0-A2D6-85CC61EA2C9E}" type="sibTrans" cxnId="{0CDBD46E-1978-44F2-AD4C-36278A5C723D}">
      <dgm:prSet/>
      <dgm:spPr/>
      <dgm:t>
        <a:bodyPr/>
        <a:lstStyle/>
        <a:p>
          <a:endParaRPr lang="en-US"/>
        </a:p>
      </dgm:t>
    </dgm:pt>
    <dgm:pt modelId="{940370D7-6264-48C8-B309-FDC1AA826347}" type="pres">
      <dgm:prSet presAssocID="{55EAEDFD-15C9-4C84-8E8D-D842925B10A5}" presName="Name0" presStyleCnt="0">
        <dgm:presLayoutVars>
          <dgm:dir/>
          <dgm:animLvl val="lvl"/>
          <dgm:resizeHandles val="exact"/>
        </dgm:presLayoutVars>
      </dgm:prSet>
      <dgm:spPr/>
    </dgm:pt>
    <dgm:pt modelId="{5F161397-34A2-4312-9C85-F17D173AFAAA}" type="pres">
      <dgm:prSet presAssocID="{10E365D6-D437-430C-9E62-65B62760486C}" presName="composite" presStyleCnt="0"/>
      <dgm:spPr/>
    </dgm:pt>
    <dgm:pt modelId="{85D34460-A7F2-4E8A-8FB1-C994D15A2DEF}" type="pres">
      <dgm:prSet presAssocID="{10E365D6-D437-430C-9E62-65B62760486C}" presName="parTx" presStyleLbl="alignNode1" presStyleIdx="0" presStyleCnt="2" custScaleX="106476" custLinFactX="18442" custLinFactNeighborX="100000" custLinFactNeighborY="1131">
        <dgm:presLayoutVars>
          <dgm:chMax val="0"/>
          <dgm:chPref val="0"/>
          <dgm:bulletEnabled val="1"/>
        </dgm:presLayoutVars>
      </dgm:prSet>
      <dgm:spPr/>
    </dgm:pt>
    <dgm:pt modelId="{08230407-D914-45CD-89E8-B13985BB0FDF}" type="pres">
      <dgm:prSet presAssocID="{10E365D6-D437-430C-9E62-65B62760486C}" presName="desTx" presStyleLbl="alignAccFollowNode1" presStyleIdx="0" presStyleCnt="2" custScaleX="107184" custLinFactX="18442" custLinFactNeighborX="100000" custLinFactNeighborY="306">
        <dgm:presLayoutVars>
          <dgm:bulletEnabled val="1"/>
        </dgm:presLayoutVars>
      </dgm:prSet>
      <dgm:spPr/>
    </dgm:pt>
    <dgm:pt modelId="{6BFC53B7-75EE-40AA-AA0F-FF39CB9C428A}" type="pres">
      <dgm:prSet presAssocID="{1B24E439-E6C0-47C4-8CBC-2B49055B71E9}" presName="space" presStyleCnt="0"/>
      <dgm:spPr/>
    </dgm:pt>
    <dgm:pt modelId="{E7C38162-896E-4C69-AEC4-17AE9DF505FF}" type="pres">
      <dgm:prSet presAssocID="{D48B844D-8AB8-4730-8DBC-E3317C290F20}" presName="composite" presStyleCnt="0"/>
      <dgm:spPr/>
    </dgm:pt>
    <dgm:pt modelId="{88B179D8-3BD5-4E8A-97CB-672A132D4EC0}" type="pres">
      <dgm:prSet presAssocID="{D48B844D-8AB8-4730-8DBC-E3317C290F20}" presName="parTx" presStyleLbl="alignNode1" presStyleIdx="1" presStyleCnt="2" custScaleX="104794" custLinFactX="-22648" custLinFactNeighborX="-100000" custLinFactNeighborY="1131">
        <dgm:presLayoutVars>
          <dgm:chMax val="0"/>
          <dgm:chPref val="0"/>
          <dgm:bulletEnabled val="1"/>
        </dgm:presLayoutVars>
      </dgm:prSet>
      <dgm:spPr/>
    </dgm:pt>
    <dgm:pt modelId="{82A799E2-0993-49E7-8080-26DF83026F13}" type="pres">
      <dgm:prSet presAssocID="{D48B844D-8AB8-4730-8DBC-E3317C290F20}" presName="desTx" presStyleLbl="alignAccFollowNode1" presStyleIdx="1" presStyleCnt="2" custScaleX="105187" custLinFactX="-22648" custLinFactNeighborX="-100000" custLinFactNeighborY="306">
        <dgm:presLayoutVars>
          <dgm:bulletEnabled val="1"/>
        </dgm:presLayoutVars>
      </dgm:prSet>
      <dgm:spPr/>
    </dgm:pt>
  </dgm:ptLst>
  <dgm:cxnLst>
    <dgm:cxn modelId="{F2A90B02-92A2-4D5F-9CDB-593F48D2BCF8}" srcId="{10E365D6-D437-430C-9E62-65B62760486C}" destId="{3D1BB4A2-3E5E-40E0-ABB6-88D94CEEB073}" srcOrd="4" destOrd="0" parTransId="{1985BF95-F228-4A71-9CE6-3E61B984D26F}" sibTransId="{E2A4F88D-BD7A-423D-96B1-A689FF241C7D}"/>
    <dgm:cxn modelId="{4B5D8308-AA00-4300-9772-E07714596D9F}" srcId="{D48B844D-8AB8-4730-8DBC-E3317C290F20}" destId="{4EB79715-9793-4F3B-A666-4636F585C6C9}" srcOrd="0" destOrd="0" parTransId="{9B83507C-E420-4E03-AC23-E1B753FD46A3}" sibTransId="{AC117524-A8F8-445E-B415-F062C6D8B2CC}"/>
    <dgm:cxn modelId="{47006011-2C67-474D-9FDD-184B43AF78B3}" srcId="{3D1BB4A2-3E5E-40E0-ABB6-88D94CEEB073}" destId="{36EF1FB5-CFBF-44F0-A860-DEC81D99DCD8}" srcOrd="1" destOrd="0" parTransId="{C55F9905-5FFA-4D1B-AB7E-21ED9D818730}" sibTransId="{E0AA40C6-37DC-4E6D-8C45-C16D75102B25}"/>
    <dgm:cxn modelId="{E9D8271E-5E32-4165-AA8D-61F9321B2F81}" type="presOf" srcId="{C30C3CA2-9898-455D-AC40-12471E722D51}" destId="{08230407-D914-45CD-89E8-B13985BB0FDF}" srcOrd="0" destOrd="0" presId="urn:microsoft.com/office/officeart/2005/8/layout/hList1"/>
    <dgm:cxn modelId="{FC8A6026-E8E7-48AB-A33C-8C23FE1D054A}" srcId="{55EAEDFD-15C9-4C84-8E8D-D842925B10A5}" destId="{10E365D6-D437-430C-9E62-65B62760486C}" srcOrd="0" destOrd="0" parTransId="{BEBF553E-7341-4CC6-AEB1-5B45D5A9F5B3}" sibTransId="{1B24E439-E6C0-47C4-8CBC-2B49055B71E9}"/>
    <dgm:cxn modelId="{0DD0D427-E1F7-4BF9-AE05-A7B80EB72817}" type="presOf" srcId="{D412A849-6A66-4BE5-8630-D6A536B5462C}" destId="{82A799E2-0993-49E7-8080-26DF83026F13}" srcOrd="0" destOrd="7" presId="urn:microsoft.com/office/officeart/2005/8/layout/hList1"/>
    <dgm:cxn modelId="{0F678F28-0C49-488A-90AA-A87D86616952}" type="presOf" srcId="{36EF1FB5-CFBF-44F0-A860-DEC81D99DCD8}" destId="{08230407-D914-45CD-89E8-B13985BB0FDF}" srcOrd="0" destOrd="8" presId="urn:microsoft.com/office/officeart/2005/8/layout/hList1"/>
    <dgm:cxn modelId="{F882AC2F-15C2-49F5-9BF3-1C2A7A25AADC}" type="presOf" srcId="{99EC3964-E4A3-43FB-80AD-76360418AF8D}" destId="{82A799E2-0993-49E7-8080-26DF83026F13}" srcOrd="0" destOrd="1" presId="urn:microsoft.com/office/officeart/2005/8/layout/hList1"/>
    <dgm:cxn modelId="{6F461732-7B93-434F-A499-5F1B15C81E48}" srcId="{55EAEDFD-15C9-4C84-8E8D-D842925B10A5}" destId="{D48B844D-8AB8-4730-8DBC-E3317C290F20}" srcOrd="1" destOrd="0" parTransId="{F0490FCB-9B7E-42AD-8902-ED1D6F77CADC}" sibTransId="{F9E64D48-4C27-44C5-BFA4-DC79F9B9CAFE}"/>
    <dgm:cxn modelId="{B157D93D-F793-45A7-B2BC-43C30949CBB4}" type="presOf" srcId="{0FA311B3-FA06-49E7-AEDA-C983CCF2C097}" destId="{82A799E2-0993-49E7-8080-26DF83026F13}" srcOrd="0" destOrd="6" presId="urn:microsoft.com/office/officeart/2005/8/layout/hList1"/>
    <dgm:cxn modelId="{F03FDF41-226E-4DBB-92CD-FA6141DAE745}" srcId="{10E365D6-D437-430C-9E62-65B62760486C}" destId="{E911BE5F-F578-4E65-937B-021890CD8DAA}" srcOrd="3" destOrd="0" parTransId="{1CA4E71C-D10B-47A3-949B-3AACA8388F26}" sibTransId="{D95F46A3-54AC-4EBD-AFA4-3E3A19809033}"/>
    <dgm:cxn modelId="{81667E64-9E68-4254-9B78-2B163A8EC5F8}" srcId="{D48B844D-8AB8-4730-8DBC-E3317C290F20}" destId="{51450B1D-45DC-4C90-86FF-513B914E1CC2}" srcOrd="2" destOrd="0" parTransId="{B5382F3C-0669-4017-8FAF-118CAB531E92}" sibTransId="{15467133-45AA-4A6F-83EC-8C4830BB4DA1}"/>
    <dgm:cxn modelId="{739FBE66-4C0F-48D5-97BD-E4DB2DF28606}" srcId="{D48B844D-8AB8-4730-8DBC-E3317C290F20}" destId="{99EC3964-E4A3-43FB-80AD-76360418AF8D}" srcOrd="1" destOrd="0" parTransId="{E10D66FC-E2C0-4658-9E9C-810CC2F0B3C7}" sibTransId="{E3CE88E7-D714-4853-BFF0-43D8F4607027}"/>
    <dgm:cxn modelId="{222D9647-B5E3-4914-8F51-7BF48D22E6FA}" srcId="{AFF0C671-B833-4C3E-982D-47FF4B173F6A}" destId="{D412A849-6A66-4BE5-8630-D6A536B5462C}" srcOrd="1" destOrd="0" parTransId="{604D3742-9766-4A9C-A18F-FBA1C46588E4}" sibTransId="{CE46CA2C-420B-410B-8CB8-A12D5E0B99DD}"/>
    <dgm:cxn modelId="{45B7D04E-47A9-4860-B348-928F3DC44DDB}" srcId="{10E365D6-D437-430C-9E62-65B62760486C}" destId="{C30C3CA2-9898-455D-AC40-12471E722D51}" srcOrd="0" destOrd="0" parTransId="{5FC5AA0B-DE65-4F20-AB3A-7678CA6297D7}" sibTransId="{DF39F25D-3EA3-4BCA-877B-C934313D23BE}"/>
    <dgm:cxn modelId="{0CDBD46E-1978-44F2-AD4C-36278A5C723D}" srcId="{10E365D6-D437-430C-9E62-65B62760486C}" destId="{123AAAAF-D607-4531-B757-67979CA49EAD}" srcOrd="2" destOrd="0" parTransId="{E8D4A267-B43C-47AA-97E0-881BA1614D40}" sibTransId="{A586FBCD-B799-44C0-A2D6-85CC61EA2C9E}"/>
    <dgm:cxn modelId="{FCA8C970-3746-47AD-8AA6-93ED71E7F012}" type="presOf" srcId="{D369C250-F3A6-45DB-8B84-86245608508C}" destId="{08230407-D914-45CD-89E8-B13985BB0FDF}" srcOrd="0" destOrd="7" presId="urn:microsoft.com/office/officeart/2005/8/layout/hList1"/>
    <dgm:cxn modelId="{968E2E54-47F8-48CB-B2F1-20F5A5D4CAD6}" type="presOf" srcId="{10E365D6-D437-430C-9E62-65B62760486C}" destId="{85D34460-A7F2-4E8A-8FB1-C994D15A2DEF}" srcOrd="0" destOrd="0" presId="urn:microsoft.com/office/officeart/2005/8/layout/hList1"/>
    <dgm:cxn modelId="{39C89675-1C79-4357-8F7A-3F5AB2330807}" srcId="{10E365D6-D437-430C-9E62-65B62760486C}" destId="{22B12002-53B8-4902-82AD-B3F38782552D}" srcOrd="1" destOrd="0" parTransId="{FE20BC8F-FDBB-47CC-9E40-040977371123}" sibTransId="{8825B1AD-0DBB-46E5-B5C1-CC23A2D8A6B8}"/>
    <dgm:cxn modelId="{C4999A55-F1F5-4045-ABB8-EA3BBD9C6225}" type="presOf" srcId="{96F128D8-2722-4D65-B559-263E2390CC98}" destId="{82A799E2-0993-49E7-8080-26DF83026F13}" srcOrd="0" destOrd="4" presId="urn:microsoft.com/office/officeart/2005/8/layout/hList1"/>
    <dgm:cxn modelId="{0C064281-A960-400D-8D7E-899C901DD1A1}" type="presOf" srcId="{4EB79715-9793-4F3B-A666-4636F585C6C9}" destId="{82A799E2-0993-49E7-8080-26DF83026F13}" srcOrd="0" destOrd="0" presId="urn:microsoft.com/office/officeart/2005/8/layout/hList1"/>
    <dgm:cxn modelId="{16AEB884-97A9-40F4-91A4-BD8DA8DD72C6}" type="presOf" srcId="{51450B1D-45DC-4C90-86FF-513B914E1CC2}" destId="{82A799E2-0993-49E7-8080-26DF83026F13}" srcOrd="0" destOrd="2" presId="urn:microsoft.com/office/officeart/2005/8/layout/hList1"/>
    <dgm:cxn modelId="{53FC3189-DA5A-440C-B6FA-281674A986C9}" type="presOf" srcId="{123AAAAF-D607-4531-B757-67979CA49EAD}" destId="{08230407-D914-45CD-89E8-B13985BB0FDF}" srcOrd="0" destOrd="2" presId="urn:microsoft.com/office/officeart/2005/8/layout/hList1"/>
    <dgm:cxn modelId="{7B519A8E-E3F4-48E2-8315-A90152FF2895}" type="presOf" srcId="{18637659-F966-436F-B6C9-91D3DB31F597}" destId="{08230407-D914-45CD-89E8-B13985BB0FDF}" srcOrd="0" destOrd="5" presId="urn:microsoft.com/office/officeart/2005/8/layout/hList1"/>
    <dgm:cxn modelId="{2400CA90-E754-4D82-B3AD-BA65E23286F0}" srcId="{51450B1D-45DC-4C90-86FF-513B914E1CC2}" destId="{14100AFD-1AC8-42F5-93E4-9F9F8F979021}" srcOrd="0" destOrd="0" parTransId="{689E7365-8C10-43C8-8E33-B3DDA7179CA1}" sibTransId="{90BD2257-D76D-4FF5-92E6-CB211AA665A2}"/>
    <dgm:cxn modelId="{A627D894-E504-4C88-9A9A-55EF042D5410}" type="presOf" srcId="{55EAEDFD-15C9-4C84-8E8D-D842925B10A5}" destId="{940370D7-6264-48C8-B309-FDC1AA826347}" srcOrd="0" destOrd="0" presId="urn:microsoft.com/office/officeart/2005/8/layout/hList1"/>
    <dgm:cxn modelId="{28B65EAB-F163-4AE3-9BDA-3DCD446E8D99}" type="presOf" srcId="{3D1BB4A2-3E5E-40E0-ABB6-88D94CEEB073}" destId="{08230407-D914-45CD-89E8-B13985BB0FDF}" srcOrd="0" destOrd="6" presId="urn:microsoft.com/office/officeart/2005/8/layout/hList1"/>
    <dgm:cxn modelId="{1D232CB7-FBA0-4585-999E-9C84577D0D71}" srcId="{51450B1D-45DC-4C90-86FF-513B914E1CC2}" destId="{96F128D8-2722-4D65-B559-263E2390CC98}" srcOrd="1" destOrd="0" parTransId="{C42AB440-5823-4BB7-BFBC-8BD6C103F68A}" sibTransId="{A9CC4DEF-90C0-4AC9-B464-24C1026DEFCF}"/>
    <dgm:cxn modelId="{E481D8BB-5CFC-4FF2-A249-ED683D40A95B}" srcId="{E911BE5F-F578-4E65-937B-021890CD8DAA}" destId="{18637659-F966-436F-B6C9-91D3DB31F597}" srcOrd="1" destOrd="0" parTransId="{77DCF76E-6F47-4631-ACB7-DF29CCC9F615}" sibTransId="{F756BE9C-0A4D-4081-93E5-7E33CBA436F3}"/>
    <dgm:cxn modelId="{F1E199BD-937E-4A60-A5CE-3AC8FD8C86BA}" type="presOf" srcId="{AFF0C671-B833-4C3E-982D-47FF4B173F6A}" destId="{82A799E2-0993-49E7-8080-26DF83026F13}" srcOrd="0" destOrd="5" presId="urn:microsoft.com/office/officeart/2005/8/layout/hList1"/>
    <dgm:cxn modelId="{B05275C0-4EE1-43E1-9659-50B1BBFBBB7D}" type="presOf" srcId="{D48B844D-8AB8-4730-8DBC-E3317C290F20}" destId="{88B179D8-3BD5-4E8A-97CB-672A132D4EC0}" srcOrd="0" destOrd="0" presId="urn:microsoft.com/office/officeart/2005/8/layout/hList1"/>
    <dgm:cxn modelId="{04B585C2-C8DC-47C7-9FC3-B5CE038F814E}" srcId="{D48B844D-8AB8-4730-8DBC-E3317C290F20}" destId="{AFF0C671-B833-4C3E-982D-47FF4B173F6A}" srcOrd="3" destOrd="0" parTransId="{084D196D-C015-427B-9534-73C54EDD1FB7}" sibTransId="{2EA2806B-6C79-47FE-BED4-A028760599D3}"/>
    <dgm:cxn modelId="{922D0DD1-3302-48CA-BAB4-2B3B43604C38}" type="presOf" srcId="{784EC180-478E-4776-8C63-1C48E0DFC26D}" destId="{08230407-D914-45CD-89E8-B13985BB0FDF}" srcOrd="0" destOrd="4" presId="urn:microsoft.com/office/officeart/2005/8/layout/hList1"/>
    <dgm:cxn modelId="{68743CE0-0FA9-4D4E-A1CF-274E254AB214}" srcId="{AFF0C671-B833-4C3E-982D-47FF4B173F6A}" destId="{0FA311B3-FA06-49E7-AEDA-C983CCF2C097}" srcOrd="0" destOrd="0" parTransId="{4097896F-73DD-471E-97C5-92C4BF7869E2}" sibTransId="{846780AF-E92C-469F-86FD-4E12E7FA96F7}"/>
    <dgm:cxn modelId="{1E1885E5-FE83-467C-B92D-4D00C0A19CFD}" srcId="{E911BE5F-F578-4E65-937B-021890CD8DAA}" destId="{784EC180-478E-4776-8C63-1C48E0DFC26D}" srcOrd="0" destOrd="0" parTransId="{B4CCA169-97F8-4B4D-B239-83AC194A055B}" sibTransId="{87E30914-9F8C-4AFC-B344-F8BA1DEBF205}"/>
    <dgm:cxn modelId="{8C626AE7-1E47-4E0F-ABD2-67BD683C05FD}" type="presOf" srcId="{22B12002-53B8-4902-82AD-B3F38782552D}" destId="{08230407-D914-45CD-89E8-B13985BB0FDF}" srcOrd="0" destOrd="1" presId="urn:microsoft.com/office/officeart/2005/8/layout/hList1"/>
    <dgm:cxn modelId="{B90D3FF1-6D59-4B24-B774-022E588D0890}" type="presOf" srcId="{E911BE5F-F578-4E65-937B-021890CD8DAA}" destId="{08230407-D914-45CD-89E8-B13985BB0FDF}" srcOrd="0" destOrd="3" presId="urn:microsoft.com/office/officeart/2005/8/layout/hList1"/>
    <dgm:cxn modelId="{F73B5BF5-C6EA-43E8-A6F8-DE7D73E5C188}" srcId="{3D1BB4A2-3E5E-40E0-ABB6-88D94CEEB073}" destId="{D369C250-F3A6-45DB-8B84-86245608508C}" srcOrd="0" destOrd="0" parTransId="{A08F78A2-30C9-499F-9582-A0E0EB8F6A46}" sibTransId="{381A317D-C797-4885-B7D0-6AE96CDEADA4}"/>
    <dgm:cxn modelId="{5D7034FD-45D2-454A-8FD3-5DD5AD859A22}" type="presOf" srcId="{14100AFD-1AC8-42F5-93E4-9F9F8F979021}" destId="{82A799E2-0993-49E7-8080-26DF83026F13}" srcOrd="0" destOrd="3" presId="urn:microsoft.com/office/officeart/2005/8/layout/hList1"/>
    <dgm:cxn modelId="{99D63C2B-2075-49B3-9285-CDDA6D8A8596}" type="presParOf" srcId="{940370D7-6264-48C8-B309-FDC1AA826347}" destId="{5F161397-34A2-4312-9C85-F17D173AFAAA}" srcOrd="0" destOrd="0" presId="urn:microsoft.com/office/officeart/2005/8/layout/hList1"/>
    <dgm:cxn modelId="{35B4723C-C4EB-4D51-8A8A-28D6454175C7}" type="presParOf" srcId="{5F161397-34A2-4312-9C85-F17D173AFAAA}" destId="{85D34460-A7F2-4E8A-8FB1-C994D15A2DEF}" srcOrd="0" destOrd="0" presId="urn:microsoft.com/office/officeart/2005/8/layout/hList1"/>
    <dgm:cxn modelId="{FD5F4706-A36A-4A46-B480-F8BB8C5BF465}" type="presParOf" srcId="{5F161397-34A2-4312-9C85-F17D173AFAAA}" destId="{08230407-D914-45CD-89E8-B13985BB0FDF}" srcOrd="1" destOrd="0" presId="urn:microsoft.com/office/officeart/2005/8/layout/hList1"/>
    <dgm:cxn modelId="{60EA8943-B7D4-4262-97B4-FE05DED27B4C}" type="presParOf" srcId="{940370D7-6264-48C8-B309-FDC1AA826347}" destId="{6BFC53B7-75EE-40AA-AA0F-FF39CB9C428A}" srcOrd="1" destOrd="0" presId="urn:microsoft.com/office/officeart/2005/8/layout/hList1"/>
    <dgm:cxn modelId="{3D37F0E2-6880-43E8-A44B-AF2AA94844C1}" type="presParOf" srcId="{940370D7-6264-48C8-B309-FDC1AA826347}" destId="{E7C38162-896E-4C69-AEC4-17AE9DF505FF}" srcOrd="2" destOrd="0" presId="urn:microsoft.com/office/officeart/2005/8/layout/hList1"/>
    <dgm:cxn modelId="{19748A36-6FC1-4414-8C44-E3FFC17B7931}" type="presParOf" srcId="{E7C38162-896E-4C69-AEC4-17AE9DF505FF}" destId="{88B179D8-3BD5-4E8A-97CB-672A132D4EC0}" srcOrd="0" destOrd="0" presId="urn:microsoft.com/office/officeart/2005/8/layout/hList1"/>
    <dgm:cxn modelId="{E008E2EB-5954-4FA6-8166-D2374E96D668}" type="presParOf" srcId="{E7C38162-896E-4C69-AEC4-17AE9DF505FF}" destId="{82A799E2-0993-49E7-8080-26DF83026F1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3F4E2F-BE7A-4EDF-82B8-3F1F8EA910AC}"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F484E061-942B-4834-94D4-FE8A8BA270BD}">
      <dgm:prSet custT="1"/>
      <dgm:spPr/>
      <dgm:t>
        <a:bodyPr/>
        <a:lstStyle/>
        <a:p>
          <a:pPr rtl="0"/>
          <a:r>
            <a:rPr lang="en-US" sz="2800" b="1" dirty="0"/>
            <a:t>GCWIN Stream Temperature Program with LBD</a:t>
          </a:r>
          <a:r>
            <a:rPr lang="en-US" sz="2400" b="1" dirty="0">
              <a:latin typeface="Calibri Light" panose="020F0302020204030204"/>
            </a:rPr>
            <a:t> </a:t>
          </a:r>
        </a:p>
        <a:p>
          <a:r>
            <a:rPr lang="en-US" sz="2400" dirty="0"/>
            <a:t>In 2022, 11 sites were sponsored by Learning by Doing. Stream Temperature data was collected by GCWIN and reviewed on a weekly basis to inform the Operations Subcommittee</a:t>
          </a:r>
        </a:p>
      </dgm:t>
    </dgm:pt>
    <dgm:pt modelId="{696C6FDB-84F1-4939-8956-F308528B736B}" type="parTrans" cxnId="{AC7322A0-9D8C-4409-BFAC-2D446C5ACC8C}">
      <dgm:prSet/>
      <dgm:spPr/>
      <dgm:t>
        <a:bodyPr/>
        <a:lstStyle/>
        <a:p>
          <a:pPr algn="l"/>
          <a:endParaRPr lang="en-US"/>
        </a:p>
      </dgm:t>
    </dgm:pt>
    <dgm:pt modelId="{4E798313-C0BC-47BD-B477-EAE875E80075}" type="sibTrans" cxnId="{AC7322A0-9D8C-4409-BFAC-2D446C5ACC8C}">
      <dgm:prSet/>
      <dgm:spPr/>
      <dgm:t>
        <a:bodyPr/>
        <a:lstStyle/>
        <a:p>
          <a:endParaRPr lang="en-US"/>
        </a:p>
      </dgm:t>
    </dgm:pt>
    <dgm:pt modelId="{59BB12DA-F180-4019-9111-6D6B1C7DE01A}">
      <dgm:prSet custT="1"/>
      <dgm:spPr/>
      <dgm:t>
        <a:bodyPr/>
        <a:lstStyle/>
        <a:p>
          <a:pPr marL="114300" indent="0" algn="l" rtl="0">
            <a:buFont typeface="+mj-lt"/>
            <a:buNone/>
          </a:pPr>
          <a:r>
            <a:rPr lang="en-US" sz="2400" b="1" dirty="0"/>
            <a:t>River Mile ID and Station Description</a:t>
          </a:r>
          <a:endParaRPr lang="en-US" sz="1050" b="0" kern="1200" dirty="0">
            <a:solidFill>
              <a:srgbClr val="000000">
                <a:hueOff val="0"/>
                <a:satOff val="0"/>
                <a:lumOff val="0"/>
                <a:alphaOff val="0"/>
              </a:srgbClr>
            </a:solidFill>
            <a:latin typeface="+mn-lt"/>
            <a:ea typeface="+mn-ea"/>
            <a:cs typeface="+mn-cs"/>
          </a:endParaRPr>
        </a:p>
      </dgm:t>
    </dgm:pt>
    <dgm:pt modelId="{CB4C05C9-DEEA-44BA-8B41-BF6A4A8365E4}" type="parTrans" cxnId="{DFA113C7-80E2-4848-84AC-F203CCD9F282}">
      <dgm:prSet/>
      <dgm:spPr/>
      <dgm:t>
        <a:bodyPr/>
        <a:lstStyle/>
        <a:p>
          <a:pPr algn="l"/>
          <a:endParaRPr lang="en-US"/>
        </a:p>
      </dgm:t>
    </dgm:pt>
    <dgm:pt modelId="{DE5807B4-9FBB-4BA5-8C5B-9952D5F7C46B}" type="sibTrans" cxnId="{DFA113C7-80E2-4848-84AC-F203CCD9F282}">
      <dgm:prSet/>
      <dgm:spPr/>
      <dgm:t>
        <a:bodyPr/>
        <a:lstStyle/>
        <a:p>
          <a:endParaRPr lang="en-US"/>
        </a:p>
      </dgm:t>
    </dgm:pt>
    <dgm:pt modelId="{3E625F68-FF0A-4BC4-B179-FC66EB8B4EDD}">
      <dgm:prSet custT="1"/>
      <dgm:spPr/>
      <dgm:t>
        <a:bodyPr/>
        <a:lstStyle/>
        <a:p>
          <a:pPr algn="l">
            <a:buFont typeface="+mj-lt"/>
            <a:buAutoNum type="arabicPeriod"/>
          </a:pPr>
          <a:r>
            <a:rPr lang="en-US" sz="1600" dirty="0"/>
            <a:t>(STC-0) Saint Louis Creek at confluence of Fraser River </a:t>
          </a:r>
          <a:r>
            <a:rPr lang="en-US" sz="1600" dirty="0">
              <a:highlight>
                <a:srgbClr val="FFFF00"/>
              </a:highlight>
            </a:rPr>
            <a:t>(Weekly Review)</a:t>
          </a:r>
        </a:p>
      </dgm:t>
    </dgm:pt>
    <dgm:pt modelId="{207DA888-AFE2-435C-B4F2-3A0F5D4F947D}" type="parTrans" cxnId="{F8B17C38-57D7-4574-B65D-9A823D7A219D}">
      <dgm:prSet/>
      <dgm:spPr/>
      <dgm:t>
        <a:bodyPr/>
        <a:lstStyle/>
        <a:p>
          <a:endParaRPr lang="en-US"/>
        </a:p>
      </dgm:t>
    </dgm:pt>
    <dgm:pt modelId="{60652F6B-0403-4735-BE21-19B0447CB407}" type="sibTrans" cxnId="{F8B17C38-57D7-4574-B65D-9A823D7A219D}">
      <dgm:prSet/>
      <dgm:spPr/>
      <dgm:t>
        <a:bodyPr/>
        <a:lstStyle/>
        <a:p>
          <a:endParaRPr lang="en-US"/>
        </a:p>
      </dgm:t>
    </dgm:pt>
    <dgm:pt modelId="{88862CBA-9D55-4068-8898-CEFE60C3B0FA}">
      <dgm:prSet custT="1"/>
      <dgm:spPr/>
      <dgm:t>
        <a:bodyPr/>
        <a:lstStyle/>
        <a:p>
          <a:pPr algn="l">
            <a:buFont typeface="+mj-lt"/>
            <a:buAutoNum type="arabicPeriod"/>
          </a:pPr>
          <a:r>
            <a:rPr lang="en-US" sz="1600" dirty="0"/>
            <a:t>(FR-3.5) Fraser River at Hwy 40 Granby </a:t>
          </a:r>
          <a:r>
            <a:rPr lang="en-US" sz="1600" dirty="0">
              <a:highlight>
                <a:srgbClr val="FFFF00"/>
              </a:highlight>
            </a:rPr>
            <a:t>(Weekly Review)</a:t>
          </a:r>
        </a:p>
      </dgm:t>
    </dgm:pt>
    <dgm:pt modelId="{5E668356-5843-47CD-A0A7-49172C200C72}" type="parTrans" cxnId="{A4468B42-EA44-4141-A2B9-DA5F28B730D4}">
      <dgm:prSet/>
      <dgm:spPr/>
      <dgm:t>
        <a:bodyPr/>
        <a:lstStyle/>
        <a:p>
          <a:endParaRPr lang="en-US"/>
        </a:p>
      </dgm:t>
    </dgm:pt>
    <dgm:pt modelId="{B28D57E6-2A44-4B2F-B1BE-BEB9A36FBEDD}" type="sibTrans" cxnId="{A4468B42-EA44-4141-A2B9-DA5F28B730D4}">
      <dgm:prSet/>
      <dgm:spPr/>
      <dgm:t>
        <a:bodyPr/>
        <a:lstStyle/>
        <a:p>
          <a:endParaRPr lang="en-US"/>
        </a:p>
      </dgm:t>
    </dgm:pt>
    <dgm:pt modelId="{7CD036F1-EA5C-4959-9868-3F2EDABB441A}">
      <dgm:prSet custT="1"/>
      <dgm:spPr/>
      <dgm:t>
        <a:bodyPr/>
        <a:lstStyle/>
        <a:p>
          <a:pPr algn="l">
            <a:buFont typeface="+mj-lt"/>
            <a:buAutoNum type="arabicPeriod"/>
          </a:pPr>
          <a:r>
            <a:rPr lang="en-US" sz="1600" dirty="0"/>
            <a:t>(CR-2.3) Colorado River above Hwy 9 Bridge in </a:t>
          </a:r>
          <a:r>
            <a:rPr lang="en-US" sz="1600" dirty="0" err="1"/>
            <a:t>Kremmling</a:t>
          </a:r>
          <a:r>
            <a:rPr lang="en-US" sz="1600" dirty="0"/>
            <a:t> </a:t>
          </a:r>
          <a:r>
            <a:rPr lang="en-US" sz="1600" dirty="0">
              <a:highlight>
                <a:srgbClr val="FFFF00"/>
              </a:highlight>
            </a:rPr>
            <a:t>(Weekly Review)</a:t>
          </a:r>
        </a:p>
      </dgm:t>
    </dgm:pt>
    <dgm:pt modelId="{C6483C95-AFBC-477E-8E9D-5E4505982D71}" type="parTrans" cxnId="{5CF59299-5747-4185-9ADA-3FA3B9043CEE}">
      <dgm:prSet/>
      <dgm:spPr/>
      <dgm:t>
        <a:bodyPr/>
        <a:lstStyle/>
        <a:p>
          <a:endParaRPr lang="en-US"/>
        </a:p>
      </dgm:t>
    </dgm:pt>
    <dgm:pt modelId="{0908619C-C665-4A8F-B26F-D6B775A0E5DF}" type="sibTrans" cxnId="{5CF59299-5747-4185-9ADA-3FA3B9043CEE}">
      <dgm:prSet/>
      <dgm:spPr/>
      <dgm:t>
        <a:bodyPr/>
        <a:lstStyle/>
        <a:p>
          <a:endParaRPr lang="en-US"/>
        </a:p>
      </dgm:t>
    </dgm:pt>
    <dgm:pt modelId="{0CB5E913-8D3B-4B8A-A5B7-52F7436D3DE9}">
      <dgm:prSet custT="1"/>
      <dgm:spPr/>
      <dgm:t>
        <a:bodyPr/>
        <a:lstStyle/>
        <a:p>
          <a:pPr algn="l">
            <a:buFont typeface="+mj-lt"/>
            <a:buAutoNum type="arabicPeriod"/>
          </a:pPr>
          <a:r>
            <a:rPr lang="en-US" sz="1600" dirty="0"/>
            <a:t>(FR-15) Fraser Flats River Habitat Project Upstream</a:t>
          </a:r>
        </a:p>
      </dgm:t>
    </dgm:pt>
    <dgm:pt modelId="{EA142123-02D3-4B80-8BAA-D1A992890E31}" type="parTrans" cxnId="{A556E761-1DE0-4992-AFA0-3B9931AA2964}">
      <dgm:prSet/>
      <dgm:spPr/>
      <dgm:t>
        <a:bodyPr/>
        <a:lstStyle/>
        <a:p>
          <a:endParaRPr lang="en-US"/>
        </a:p>
      </dgm:t>
    </dgm:pt>
    <dgm:pt modelId="{8E873E04-1FDC-447F-9C42-B9088C163D88}" type="sibTrans" cxnId="{A556E761-1DE0-4992-AFA0-3B9931AA2964}">
      <dgm:prSet/>
      <dgm:spPr/>
      <dgm:t>
        <a:bodyPr/>
        <a:lstStyle/>
        <a:p>
          <a:endParaRPr lang="en-US"/>
        </a:p>
      </dgm:t>
    </dgm:pt>
    <dgm:pt modelId="{4A1605A1-4A0B-4A04-8C94-33ADB694AA8D}">
      <dgm:prSet custT="1"/>
      <dgm:spPr/>
      <dgm:t>
        <a:bodyPr/>
        <a:lstStyle/>
        <a:p>
          <a:pPr algn="l">
            <a:buFont typeface="+mj-lt"/>
            <a:buAutoNum type="arabicPeriod"/>
          </a:pPr>
          <a:r>
            <a:rPr lang="en-US" sz="1600" dirty="0"/>
            <a:t>(FR-14.4) Fraser Flats River Habitat Project Downstream</a:t>
          </a:r>
        </a:p>
      </dgm:t>
    </dgm:pt>
    <dgm:pt modelId="{E9AC7D5A-8B11-4997-825B-8AF24D6124CE}" type="parTrans" cxnId="{D91153E5-0860-4875-A91B-ECFE9934269E}">
      <dgm:prSet/>
      <dgm:spPr/>
      <dgm:t>
        <a:bodyPr/>
        <a:lstStyle/>
        <a:p>
          <a:endParaRPr lang="en-US"/>
        </a:p>
      </dgm:t>
    </dgm:pt>
    <dgm:pt modelId="{5D213911-BAF5-488B-AFE5-F6AE068E4195}" type="sibTrans" cxnId="{D91153E5-0860-4875-A91B-ECFE9934269E}">
      <dgm:prSet/>
      <dgm:spPr/>
      <dgm:t>
        <a:bodyPr/>
        <a:lstStyle/>
        <a:p>
          <a:endParaRPr lang="en-US"/>
        </a:p>
      </dgm:t>
    </dgm:pt>
    <dgm:pt modelId="{F4725EFE-1243-4019-8FC1-4CE6BAC52ED5}">
      <dgm:prSet custT="1"/>
      <dgm:spPr/>
      <dgm:t>
        <a:bodyPr/>
        <a:lstStyle/>
        <a:p>
          <a:pPr algn="l">
            <a:buFont typeface="+mj-lt"/>
            <a:buAutoNum type="arabicPeriod"/>
          </a:pPr>
          <a:r>
            <a:rPr lang="en-US" sz="1600" dirty="0"/>
            <a:t>(STC-5.4) Saint Louis Creek near Fraser Experimental Forest</a:t>
          </a:r>
        </a:p>
      </dgm:t>
    </dgm:pt>
    <dgm:pt modelId="{80AD2699-804B-4ACC-9578-AD33EEDC4300}" type="parTrans" cxnId="{0A3E35FE-9E49-4DE2-897F-4503E240251D}">
      <dgm:prSet/>
      <dgm:spPr/>
      <dgm:t>
        <a:bodyPr/>
        <a:lstStyle/>
        <a:p>
          <a:endParaRPr lang="en-US"/>
        </a:p>
      </dgm:t>
    </dgm:pt>
    <dgm:pt modelId="{4771E066-E840-4F40-9E7F-B898CA9C7AC0}" type="sibTrans" cxnId="{0A3E35FE-9E49-4DE2-897F-4503E240251D}">
      <dgm:prSet/>
      <dgm:spPr/>
      <dgm:t>
        <a:bodyPr/>
        <a:lstStyle/>
        <a:p>
          <a:endParaRPr lang="en-US"/>
        </a:p>
      </dgm:t>
    </dgm:pt>
    <dgm:pt modelId="{9554BB07-BE11-4AFC-A1C9-62BEBDCDD06C}">
      <dgm:prSet custT="1"/>
      <dgm:spPr/>
      <dgm:t>
        <a:bodyPr/>
        <a:lstStyle/>
        <a:p>
          <a:pPr algn="l">
            <a:buFont typeface="+mj-lt"/>
            <a:buAutoNum type="arabicPeriod"/>
          </a:pPr>
          <a:r>
            <a:rPr lang="en-US" sz="1600" dirty="0"/>
            <a:t>(WC-0.5) Willow Creek near confluence of Colorado River </a:t>
          </a:r>
          <a:r>
            <a:rPr lang="en-US" sz="1600" dirty="0">
              <a:highlight>
                <a:srgbClr val="00FFFF"/>
              </a:highlight>
            </a:rPr>
            <a:t>(Photos Taken)</a:t>
          </a:r>
        </a:p>
      </dgm:t>
    </dgm:pt>
    <dgm:pt modelId="{BBB364CB-E4D7-4735-BDF6-E67E15FDFB76}" type="parTrans" cxnId="{B720AD5C-7BD3-499E-B98F-9ADADDC2503B}">
      <dgm:prSet/>
      <dgm:spPr/>
      <dgm:t>
        <a:bodyPr/>
        <a:lstStyle/>
        <a:p>
          <a:endParaRPr lang="en-US"/>
        </a:p>
      </dgm:t>
    </dgm:pt>
    <dgm:pt modelId="{7A42460F-9500-4D56-B6A7-041027C8F53E}" type="sibTrans" cxnId="{B720AD5C-7BD3-499E-B98F-9ADADDC2503B}">
      <dgm:prSet/>
      <dgm:spPr/>
      <dgm:t>
        <a:bodyPr/>
        <a:lstStyle/>
        <a:p>
          <a:endParaRPr lang="en-US"/>
        </a:p>
      </dgm:t>
    </dgm:pt>
    <dgm:pt modelId="{C3040CD5-875D-4A42-9E6A-44FD074E8415}">
      <dgm:prSet custT="1"/>
      <dgm:spPr/>
      <dgm:t>
        <a:bodyPr/>
        <a:lstStyle/>
        <a:p>
          <a:pPr algn="l">
            <a:buFont typeface="+mj-lt"/>
            <a:buAutoNum type="arabicPeriod"/>
          </a:pPr>
          <a:r>
            <a:rPr lang="en-US" sz="1600" dirty="0"/>
            <a:t>(WC-2.3) Willow Creek above </a:t>
          </a:r>
          <a:r>
            <a:rPr lang="en-US" sz="1600" dirty="0" err="1"/>
            <a:t>Bunte</a:t>
          </a:r>
          <a:r>
            <a:rPr lang="en-US" sz="1600" dirty="0"/>
            <a:t> Highline Ditch </a:t>
          </a:r>
          <a:r>
            <a:rPr lang="en-US" sz="1600" dirty="0">
              <a:highlight>
                <a:srgbClr val="00FFFF"/>
              </a:highlight>
            </a:rPr>
            <a:t>(Photos Taken)</a:t>
          </a:r>
        </a:p>
      </dgm:t>
    </dgm:pt>
    <dgm:pt modelId="{2EDD7909-49C0-41F0-B215-CED6DD3B0C20}" type="parTrans" cxnId="{6E033186-DF48-410C-9389-D2C18A1AF8C5}">
      <dgm:prSet/>
      <dgm:spPr/>
      <dgm:t>
        <a:bodyPr/>
        <a:lstStyle/>
        <a:p>
          <a:endParaRPr lang="en-US"/>
        </a:p>
      </dgm:t>
    </dgm:pt>
    <dgm:pt modelId="{B74645AF-7900-47A0-9ECE-60682B0AE612}" type="sibTrans" cxnId="{6E033186-DF48-410C-9389-D2C18A1AF8C5}">
      <dgm:prSet/>
      <dgm:spPr/>
      <dgm:t>
        <a:bodyPr/>
        <a:lstStyle/>
        <a:p>
          <a:endParaRPr lang="en-US"/>
        </a:p>
      </dgm:t>
    </dgm:pt>
    <dgm:pt modelId="{65E354F2-F36E-476A-BD52-A23FB02F4EDF}">
      <dgm:prSet custT="1"/>
      <dgm:spPr/>
      <dgm:t>
        <a:bodyPr/>
        <a:lstStyle/>
        <a:p>
          <a:pPr algn="l">
            <a:buFont typeface="+mj-lt"/>
            <a:buAutoNum type="arabicPeriod"/>
          </a:pPr>
          <a:r>
            <a:rPr lang="en-US" sz="1600" dirty="0"/>
            <a:t>(WF-5.5) Williams Fork upstream of the reservoir </a:t>
          </a:r>
          <a:r>
            <a:rPr lang="en-US" sz="1600" dirty="0">
              <a:highlight>
                <a:srgbClr val="00FFFF"/>
              </a:highlight>
            </a:rPr>
            <a:t>(Photos Taken)</a:t>
          </a:r>
        </a:p>
      </dgm:t>
    </dgm:pt>
    <dgm:pt modelId="{AF19E760-8C95-4CEE-986C-6F4153775012}" type="parTrans" cxnId="{4B4630CB-D482-4E38-A7D3-D838FE2E78D9}">
      <dgm:prSet/>
      <dgm:spPr/>
      <dgm:t>
        <a:bodyPr/>
        <a:lstStyle/>
        <a:p>
          <a:endParaRPr lang="en-US"/>
        </a:p>
      </dgm:t>
    </dgm:pt>
    <dgm:pt modelId="{2DBD0EE2-58AC-4842-8363-C911ECE4A3F9}" type="sibTrans" cxnId="{4B4630CB-D482-4E38-A7D3-D838FE2E78D9}">
      <dgm:prSet/>
      <dgm:spPr/>
      <dgm:t>
        <a:bodyPr/>
        <a:lstStyle/>
        <a:p>
          <a:endParaRPr lang="en-US"/>
        </a:p>
      </dgm:t>
    </dgm:pt>
    <dgm:pt modelId="{661DFA13-F2A3-4B75-B86A-B645287A2917}">
      <dgm:prSet custT="1"/>
      <dgm:spPr/>
      <dgm:t>
        <a:bodyPr/>
        <a:lstStyle/>
        <a:p>
          <a:pPr algn="l">
            <a:buFont typeface="+mj-lt"/>
            <a:buAutoNum type="arabicPeriod"/>
          </a:pPr>
          <a:r>
            <a:rPr lang="en-US" sz="1600" dirty="0"/>
            <a:t>(RC-5.8) Ranch Creek above Quad Ranch revegetation area</a:t>
          </a:r>
        </a:p>
      </dgm:t>
    </dgm:pt>
    <dgm:pt modelId="{FD0FA398-DCE5-4079-AC1D-B34BE516A854}" type="parTrans" cxnId="{C539F770-EDA1-410A-887D-C94DD35DD672}">
      <dgm:prSet/>
      <dgm:spPr/>
      <dgm:t>
        <a:bodyPr/>
        <a:lstStyle/>
        <a:p>
          <a:endParaRPr lang="en-US"/>
        </a:p>
      </dgm:t>
    </dgm:pt>
    <dgm:pt modelId="{912229E9-2CE8-438B-8FF7-0F39C7EE04E4}" type="sibTrans" cxnId="{C539F770-EDA1-410A-887D-C94DD35DD672}">
      <dgm:prSet/>
      <dgm:spPr/>
      <dgm:t>
        <a:bodyPr/>
        <a:lstStyle/>
        <a:p>
          <a:endParaRPr lang="en-US"/>
        </a:p>
      </dgm:t>
    </dgm:pt>
    <dgm:pt modelId="{FFEBF056-5497-460C-A979-7E7BE71758C3}">
      <dgm:prSet custT="1"/>
      <dgm:spPr/>
      <dgm:t>
        <a:bodyPr/>
        <a:lstStyle/>
        <a:p>
          <a:pPr algn="l">
            <a:buFont typeface="+mj-lt"/>
            <a:buAutoNum type="arabicPeriod"/>
          </a:pPr>
          <a:r>
            <a:rPr lang="en-US" sz="1600" dirty="0"/>
            <a:t>(RC-5.1) Ranch Creek below Quad Ranch revegetation area</a:t>
          </a:r>
        </a:p>
      </dgm:t>
    </dgm:pt>
    <dgm:pt modelId="{D380A277-D277-40CF-9F1F-A1836232555A}" type="parTrans" cxnId="{34836054-37AA-44B7-A665-1ADF0BCF6913}">
      <dgm:prSet/>
      <dgm:spPr/>
      <dgm:t>
        <a:bodyPr/>
        <a:lstStyle/>
        <a:p>
          <a:endParaRPr lang="en-US"/>
        </a:p>
      </dgm:t>
    </dgm:pt>
    <dgm:pt modelId="{AE0AC037-E436-4445-BC9E-D6E8259637FE}" type="sibTrans" cxnId="{34836054-37AA-44B7-A665-1ADF0BCF6913}">
      <dgm:prSet/>
      <dgm:spPr/>
      <dgm:t>
        <a:bodyPr/>
        <a:lstStyle/>
        <a:p>
          <a:endParaRPr lang="en-US"/>
        </a:p>
      </dgm:t>
    </dgm:pt>
    <dgm:pt modelId="{4E176526-DC14-43B2-A31C-35DD97C553AF}">
      <dgm:prSet custT="1"/>
      <dgm:spPr/>
      <dgm:t>
        <a:bodyPr/>
        <a:lstStyle/>
        <a:p>
          <a:pPr algn="l">
            <a:buFont typeface="+mj-lt"/>
            <a:buNone/>
          </a:pPr>
          <a:r>
            <a:rPr lang="en-US" sz="1600" dirty="0"/>
            <a:t>Total Costs in 2022 for 11 sites monitored by GCWIN: </a:t>
          </a:r>
          <a:r>
            <a:rPr lang="en-US" sz="1600" b="1" dirty="0">
              <a:highlight>
                <a:srgbClr val="00FF00"/>
              </a:highlight>
            </a:rPr>
            <a:t>$</a:t>
          </a:r>
          <a:r>
            <a:rPr lang="en-US" sz="1600" b="1" i="0" dirty="0">
              <a:highlight>
                <a:srgbClr val="00FF00"/>
              </a:highlight>
            </a:rPr>
            <a:t>7,841.28</a:t>
          </a:r>
          <a:endParaRPr lang="en-US" sz="1600" b="1" dirty="0">
            <a:highlight>
              <a:srgbClr val="00FF00"/>
            </a:highlight>
          </a:endParaRPr>
        </a:p>
      </dgm:t>
    </dgm:pt>
    <dgm:pt modelId="{6C1549CF-64C7-4413-9E92-F724DE8C06A4}" type="parTrans" cxnId="{B6376FD9-AE4D-4913-80BB-9E480ACD6874}">
      <dgm:prSet/>
      <dgm:spPr/>
      <dgm:t>
        <a:bodyPr/>
        <a:lstStyle/>
        <a:p>
          <a:endParaRPr lang="en-US"/>
        </a:p>
      </dgm:t>
    </dgm:pt>
    <dgm:pt modelId="{EC98654F-7105-49D3-800D-A128CA95E619}" type="sibTrans" cxnId="{B6376FD9-AE4D-4913-80BB-9E480ACD6874}">
      <dgm:prSet/>
      <dgm:spPr/>
      <dgm:t>
        <a:bodyPr/>
        <a:lstStyle/>
        <a:p>
          <a:endParaRPr lang="en-US"/>
        </a:p>
      </dgm:t>
    </dgm:pt>
    <dgm:pt modelId="{9222F249-15B5-482B-8789-BA3BCFEE3068}">
      <dgm:prSet custT="1"/>
      <dgm:spPr/>
      <dgm:t>
        <a:bodyPr/>
        <a:lstStyle/>
        <a:p>
          <a:pPr algn="l">
            <a:buFont typeface="+mj-lt"/>
            <a:buAutoNum type="arabicPeriod"/>
          </a:pPr>
          <a:endParaRPr lang="en-US" sz="1600" dirty="0"/>
        </a:p>
      </dgm:t>
    </dgm:pt>
    <dgm:pt modelId="{737F6217-7272-423A-8F6D-9B957DB764C9}" type="parTrans" cxnId="{CFDC9E94-A74A-4D77-AB59-4F43C3E9C4E4}">
      <dgm:prSet/>
      <dgm:spPr/>
      <dgm:t>
        <a:bodyPr/>
        <a:lstStyle/>
        <a:p>
          <a:endParaRPr lang="en-US"/>
        </a:p>
      </dgm:t>
    </dgm:pt>
    <dgm:pt modelId="{68C0CA10-B9A2-48E3-8BCA-1A78C7208AF4}" type="sibTrans" cxnId="{CFDC9E94-A74A-4D77-AB59-4F43C3E9C4E4}">
      <dgm:prSet/>
      <dgm:spPr/>
      <dgm:t>
        <a:bodyPr/>
        <a:lstStyle/>
        <a:p>
          <a:endParaRPr lang="en-US"/>
        </a:p>
      </dgm:t>
    </dgm:pt>
    <dgm:pt modelId="{DBFF3622-995A-48D1-82AB-C46721333953}" type="pres">
      <dgm:prSet presAssocID="{DB3F4E2F-BE7A-4EDF-82B8-3F1F8EA910AC}" presName="Name0" presStyleCnt="0">
        <dgm:presLayoutVars>
          <dgm:dir/>
          <dgm:animLvl val="lvl"/>
          <dgm:resizeHandles val="exact"/>
        </dgm:presLayoutVars>
      </dgm:prSet>
      <dgm:spPr/>
    </dgm:pt>
    <dgm:pt modelId="{5F061611-9767-487A-8E23-412B505DBB4E}" type="pres">
      <dgm:prSet presAssocID="{F484E061-942B-4834-94D4-FE8A8BA270BD}" presName="linNode" presStyleCnt="0"/>
      <dgm:spPr/>
    </dgm:pt>
    <dgm:pt modelId="{86DE9398-4BA7-455A-BCC9-03FFB8FA8650}" type="pres">
      <dgm:prSet presAssocID="{F484E061-942B-4834-94D4-FE8A8BA270BD}" presName="parentText" presStyleLbl="node1" presStyleIdx="0" presStyleCnt="1" custScaleX="121497">
        <dgm:presLayoutVars>
          <dgm:chMax val="1"/>
          <dgm:bulletEnabled val="1"/>
        </dgm:presLayoutVars>
      </dgm:prSet>
      <dgm:spPr/>
    </dgm:pt>
    <dgm:pt modelId="{9FB77DE5-50D6-4D8E-96BB-20BEC8ECA050}" type="pres">
      <dgm:prSet presAssocID="{F484E061-942B-4834-94D4-FE8A8BA270BD}" presName="descendantText" presStyleLbl="alignAccFollowNode1" presStyleIdx="0" presStyleCnt="1" custScaleX="150097" custScaleY="119961" custLinFactNeighborX="-3687" custLinFactNeighborY="109">
        <dgm:presLayoutVars>
          <dgm:bulletEnabled val="1"/>
        </dgm:presLayoutVars>
      </dgm:prSet>
      <dgm:spPr/>
    </dgm:pt>
  </dgm:ptLst>
  <dgm:cxnLst>
    <dgm:cxn modelId="{08DA962D-AFEC-4DF7-8666-8C13424C7FA6}" type="presOf" srcId="{9222F249-15B5-482B-8789-BA3BCFEE3068}" destId="{9FB77DE5-50D6-4D8E-96BB-20BEC8ECA050}" srcOrd="0" destOrd="12" presId="urn:microsoft.com/office/officeart/2005/8/layout/vList5"/>
    <dgm:cxn modelId="{F8B17C38-57D7-4574-B65D-9A823D7A219D}" srcId="{F484E061-942B-4834-94D4-FE8A8BA270BD}" destId="{3E625F68-FF0A-4BC4-B179-FC66EB8B4EDD}" srcOrd="1" destOrd="0" parTransId="{207DA888-AFE2-435C-B4F2-3A0F5D4F947D}" sibTransId="{60652F6B-0403-4735-BE21-19B0447CB407}"/>
    <dgm:cxn modelId="{148C8E3C-24A9-4D0B-A3B5-FC6256856958}" type="presOf" srcId="{FFEBF056-5497-460C-A979-7E7BE71758C3}" destId="{9FB77DE5-50D6-4D8E-96BB-20BEC8ECA050}" srcOrd="0" destOrd="11" presId="urn:microsoft.com/office/officeart/2005/8/layout/vList5"/>
    <dgm:cxn modelId="{4EF1543F-AE60-46A7-8151-120F912B4FCD}" type="presOf" srcId="{4A1605A1-4A0B-4A04-8C94-33ADB694AA8D}" destId="{9FB77DE5-50D6-4D8E-96BB-20BEC8ECA050}" srcOrd="0" destOrd="5" presId="urn:microsoft.com/office/officeart/2005/8/layout/vList5"/>
    <dgm:cxn modelId="{B720AD5C-7BD3-499E-B98F-9ADADDC2503B}" srcId="{F484E061-942B-4834-94D4-FE8A8BA270BD}" destId="{9554BB07-BE11-4AFC-A1C9-62BEBDCDD06C}" srcOrd="7" destOrd="0" parTransId="{BBB364CB-E4D7-4735-BDF6-E67E15FDFB76}" sibTransId="{7A42460F-9500-4D56-B6A7-041027C8F53E}"/>
    <dgm:cxn modelId="{A556E761-1DE0-4992-AFA0-3B9931AA2964}" srcId="{F484E061-942B-4834-94D4-FE8A8BA270BD}" destId="{0CB5E913-8D3B-4B8A-A5B7-52F7436D3DE9}" srcOrd="4" destOrd="0" parTransId="{EA142123-02D3-4B80-8BAA-D1A992890E31}" sibTransId="{8E873E04-1FDC-447F-9C42-B9088C163D88}"/>
    <dgm:cxn modelId="{A4468B42-EA44-4141-A2B9-DA5F28B730D4}" srcId="{F484E061-942B-4834-94D4-FE8A8BA270BD}" destId="{88862CBA-9D55-4068-8898-CEFE60C3B0FA}" srcOrd="2" destOrd="0" parTransId="{5E668356-5843-47CD-A0A7-49172C200C72}" sibTransId="{B28D57E6-2A44-4B2F-B1BE-BEB9A36FBEDD}"/>
    <dgm:cxn modelId="{5F890868-FBE8-4E29-8831-6B6DF73BECC7}" type="presOf" srcId="{661DFA13-F2A3-4B75-B86A-B645287A2917}" destId="{9FB77DE5-50D6-4D8E-96BB-20BEC8ECA050}" srcOrd="0" destOrd="10" presId="urn:microsoft.com/office/officeart/2005/8/layout/vList5"/>
    <dgm:cxn modelId="{C539F770-EDA1-410A-887D-C94DD35DD672}" srcId="{F484E061-942B-4834-94D4-FE8A8BA270BD}" destId="{661DFA13-F2A3-4B75-B86A-B645287A2917}" srcOrd="10" destOrd="0" parTransId="{FD0FA398-DCE5-4079-AC1D-B34BE516A854}" sibTransId="{912229E9-2CE8-438B-8FF7-0F39C7EE04E4}"/>
    <dgm:cxn modelId="{AC00C972-6678-45B8-9C74-81426251A64A}" type="presOf" srcId="{88862CBA-9D55-4068-8898-CEFE60C3B0FA}" destId="{9FB77DE5-50D6-4D8E-96BB-20BEC8ECA050}" srcOrd="0" destOrd="2" presId="urn:microsoft.com/office/officeart/2005/8/layout/vList5"/>
    <dgm:cxn modelId="{BC453D73-FEDF-4A85-BE9A-417FA0937E75}" type="presOf" srcId="{4E176526-DC14-43B2-A31C-35DD97C553AF}" destId="{9FB77DE5-50D6-4D8E-96BB-20BEC8ECA050}" srcOrd="0" destOrd="13" presId="urn:microsoft.com/office/officeart/2005/8/layout/vList5"/>
    <dgm:cxn modelId="{34836054-37AA-44B7-A665-1ADF0BCF6913}" srcId="{F484E061-942B-4834-94D4-FE8A8BA270BD}" destId="{FFEBF056-5497-460C-A979-7E7BE71758C3}" srcOrd="11" destOrd="0" parTransId="{D380A277-D277-40CF-9F1F-A1836232555A}" sibTransId="{AE0AC037-E436-4445-BC9E-D6E8259637FE}"/>
    <dgm:cxn modelId="{ADF53783-A8E6-4807-B9FD-1787D67E0260}" type="presOf" srcId="{65E354F2-F36E-476A-BD52-A23FB02F4EDF}" destId="{9FB77DE5-50D6-4D8E-96BB-20BEC8ECA050}" srcOrd="0" destOrd="9" presId="urn:microsoft.com/office/officeart/2005/8/layout/vList5"/>
    <dgm:cxn modelId="{6E033186-DF48-410C-9389-D2C18A1AF8C5}" srcId="{F484E061-942B-4834-94D4-FE8A8BA270BD}" destId="{C3040CD5-875D-4A42-9E6A-44FD074E8415}" srcOrd="8" destOrd="0" parTransId="{2EDD7909-49C0-41F0-B215-CED6DD3B0C20}" sibTransId="{B74645AF-7900-47A0-9ECE-60682B0AE612}"/>
    <dgm:cxn modelId="{2A3BB086-4846-43F9-911A-C59293E36B48}" type="presOf" srcId="{7CD036F1-EA5C-4959-9868-3F2EDABB441A}" destId="{9FB77DE5-50D6-4D8E-96BB-20BEC8ECA050}" srcOrd="0" destOrd="3" presId="urn:microsoft.com/office/officeart/2005/8/layout/vList5"/>
    <dgm:cxn modelId="{85E1FD86-9DE8-48F8-A8F6-DCB334835463}" type="presOf" srcId="{59BB12DA-F180-4019-9111-6D6B1C7DE01A}" destId="{9FB77DE5-50D6-4D8E-96BB-20BEC8ECA050}" srcOrd="0" destOrd="0" presId="urn:microsoft.com/office/officeart/2005/8/layout/vList5"/>
    <dgm:cxn modelId="{CFDC9E94-A74A-4D77-AB59-4F43C3E9C4E4}" srcId="{F484E061-942B-4834-94D4-FE8A8BA270BD}" destId="{9222F249-15B5-482B-8789-BA3BCFEE3068}" srcOrd="12" destOrd="0" parTransId="{737F6217-7272-423A-8F6D-9B957DB764C9}" sibTransId="{68C0CA10-B9A2-48E3-8BCA-1A78C7208AF4}"/>
    <dgm:cxn modelId="{5CF59299-5747-4185-9ADA-3FA3B9043CEE}" srcId="{F484E061-942B-4834-94D4-FE8A8BA270BD}" destId="{7CD036F1-EA5C-4959-9868-3F2EDABB441A}" srcOrd="3" destOrd="0" parTransId="{C6483C95-AFBC-477E-8E9D-5E4505982D71}" sibTransId="{0908619C-C665-4A8F-B26F-D6B775A0E5DF}"/>
    <dgm:cxn modelId="{AC7322A0-9D8C-4409-BFAC-2D446C5ACC8C}" srcId="{DB3F4E2F-BE7A-4EDF-82B8-3F1F8EA910AC}" destId="{F484E061-942B-4834-94D4-FE8A8BA270BD}" srcOrd="0" destOrd="0" parTransId="{696C6FDB-84F1-4939-8956-F308528B736B}" sibTransId="{4E798313-C0BC-47BD-B477-EAE875E80075}"/>
    <dgm:cxn modelId="{4D2032A2-44E1-42D4-AC2A-2E6720217F1F}" type="presOf" srcId="{9554BB07-BE11-4AFC-A1C9-62BEBDCDD06C}" destId="{9FB77DE5-50D6-4D8E-96BB-20BEC8ECA050}" srcOrd="0" destOrd="7" presId="urn:microsoft.com/office/officeart/2005/8/layout/vList5"/>
    <dgm:cxn modelId="{6E12DFC0-3A92-4755-9D3E-8D78CB1A2865}" type="presOf" srcId="{C3040CD5-875D-4A42-9E6A-44FD074E8415}" destId="{9FB77DE5-50D6-4D8E-96BB-20BEC8ECA050}" srcOrd="0" destOrd="8" presId="urn:microsoft.com/office/officeart/2005/8/layout/vList5"/>
    <dgm:cxn modelId="{DCD4A8C3-BD2A-46A2-98B1-B39776A4540C}" type="presOf" srcId="{0CB5E913-8D3B-4B8A-A5B7-52F7436D3DE9}" destId="{9FB77DE5-50D6-4D8E-96BB-20BEC8ECA050}" srcOrd="0" destOrd="4" presId="urn:microsoft.com/office/officeart/2005/8/layout/vList5"/>
    <dgm:cxn modelId="{DFA113C7-80E2-4848-84AC-F203CCD9F282}" srcId="{F484E061-942B-4834-94D4-FE8A8BA270BD}" destId="{59BB12DA-F180-4019-9111-6D6B1C7DE01A}" srcOrd="0" destOrd="0" parTransId="{CB4C05C9-DEEA-44BA-8B41-BF6A4A8365E4}" sibTransId="{DE5807B4-9FBB-4BA5-8C5B-9952D5F7C46B}"/>
    <dgm:cxn modelId="{4B4630CB-D482-4E38-A7D3-D838FE2E78D9}" srcId="{F484E061-942B-4834-94D4-FE8A8BA270BD}" destId="{65E354F2-F36E-476A-BD52-A23FB02F4EDF}" srcOrd="9" destOrd="0" parTransId="{AF19E760-8C95-4CEE-986C-6F4153775012}" sibTransId="{2DBD0EE2-58AC-4842-8363-C911ECE4A3F9}"/>
    <dgm:cxn modelId="{27EDDBD2-E46C-4180-AAD8-4FC32FD18E7A}" type="presOf" srcId="{3E625F68-FF0A-4BC4-B179-FC66EB8B4EDD}" destId="{9FB77DE5-50D6-4D8E-96BB-20BEC8ECA050}" srcOrd="0" destOrd="1" presId="urn:microsoft.com/office/officeart/2005/8/layout/vList5"/>
    <dgm:cxn modelId="{B6376FD9-AE4D-4913-80BB-9E480ACD6874}" srcId="{F484E061-942B-4834-94D4-FE8A8BA270BD}" destId="{4E176526-DC14-43B2-A31C-35DD97C553AF}" srcOrd="13" destOrd="0" parTransId="{6C1549CF-64C7-4413-9E92-F724DE8C06A4}" sibTransId="{EC98654F-7105-49D3-800D-A128CA95E619}"/>
    <dgm:cxn modelId="{3F0C64DE-2E7B-4AAB-8AD2-21BE43240C6D}" type="presOf" srcId="{F4725EFE-1243-4019-8FC1-4CE6BAC52ED5}" destId="{9FB77DE5-50D6-4D8E-96BB-20BEC8ECA050}" srcOrd="0" destOrd="6" presId="urn:microsoft.com/office/officeart/2005/8/layout/vList5"/>
    <dgm:cxn modelId="{9AB8F5E1-1DFA-49A8-AAB1-DE88C40C5CD8}" type="presOf" srcId="{DB3F4E2F-BE7A-4EDF-82B8-3F1F8EA910AC}" destId="{DBFF3622-995A-48D1-82AB-C46721333953}" srcOrd="0" destOrd="0" presId="urn:microsoft.com/office/officeart/2005/8/layout/vList5"/>
    <dgm:cxn modelId="{8C99B6E2-D865-4204-8BF2-DFD6DA29EF0D}" type="presOf" srcId="{F484E061-942B-4834-94D4-FE8A8BA270BD}" destId="{86DE9398-4BA7-455A-BCC9-03FFB8FA8650}" srcOrd="0" destOrd="0" presId="urn:microsoft.com/office/officeart/2005/8/layout/vList5"/>
    <dgm:cxn modelId="{D91153E5-0860-4875-A91B-ECFE9934269E}" srcId="{F484E061-942B-4834-94D4-FE8A8BA270BD}" destId="{4A1605A1-4A0B-4A04-8C94-33ADB694AA8D}" srcOrd="5" destOrd="0" parTransId="{E9AC7D5A-8B11-4997-825B-8AF24D6124CE}" sibTransId="{5D213911-BAF5-488B-AFE5-F6AE068E4195}"/>
    <dgm:cxn modelId="{0A3E35FE-9E49-4DE2-897F-4503E240251D}" srcId="{F484E061-942B-4834-94D4-FE8A8BA270BD}" destId="{F4725EFE-1243-4019-8FC1-4CE6BAC52ED5}" srcOrd="6" destOrd="0" parTransId="{80AD2699-804B-4ACC-9578-AD33EEDC4300}" sibTransId="{4771E066-E840-4F40-9E7F-B898CA9C7AC0}"/>
    <dgm:cxn modelId="{DC299935-EE9E-416C-B98A-D2C1C15FD4CC}" type="presParOf" srcId="{DBFF3622-995A-48D1-82AB-C46721333953}" destId="{5F061611-9767-487A-8E23-412B505DBB4E}" srcOrd="0" destOrd="0" presId="urn:microsoft.com/office/officeart/2005/8/layout/vList5"/>
    <dgm:cxn modelId="{B005F4CA-E08A-4D79-B4F9-5887101BF8C7}" type="presParOf" srcId="{5F061611-9767-487A-8E23-412B505DBB4E}" destId="{86DE9398-4BA7-455A-BCC9-03FFB8FA8650}" srcOrd="0" destOrd="0" presId="urn:microsoft.com/office/officeart/2005/8/layout/vList5"/>
    <dgm:cxn modelId="{409347DF-CB65-4292-8B5E-8E86B104FBFE}" type="presParOf" srcId="{5F061611-9767-487A-8E23-412B505DBB4E}" destId="{9FB77DE5-50D6-4D8E-96BB-20BEC8ECA05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AB79D-F146-4D4D-83A8-6FC012DF6267}">
      <dsp:nvSpPr>
        <dsp:cNvPr id="0" name=""/>
        <dsp:cNvSpPr/>
      </dsp:nvSpPr>
      <dsp:spPr>
        <a:xfrm>
          <a:off x="0" y="2344"/>
          <a:ext cx="6797675" cy="1188467"/>
        </a:xfrm>
        <a:prstGeom prst="roundRect">
          <a:avLst>
            <a:gd name="adj" fmla="val 10000"/>
          </a:avLst>
        </a:prstGeom>
        <a:solidFill>
          <a:schemeClr val="accent6">
            <a:tint val="5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8B9FEA35-A526-49D8-A4E7-30FD7F9D47FA}">
      <dsp:nvSpPr>
        <dsp:cNvPr id="0" name=""/>
        <dsp:cNvSpPr/>
      </dsp:nvSpPr>
      <dsp:spPr>
        <a:xfrm>
          <a:off x="359511" y="269750"/>
          <a:ext cx="653657" cy="653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7C1C04F-1905-4546-9CE9-BA481F276982}">
      <dsp:nvSpPr>
        <dsp:cNvPr id="0" name=""/>
        <dsp:cNvSpPr/>
      </dsp:nvSpPr>
      <dsp:spPr>
        <a:xfrm>
          <a:off x="1372680" y="2344"/>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066800">
            <a:lnSpc>
              <a:spcPct val="100000"/>
            </a:lnSpc>
            <a:spcBef>
              <a:spcPct val="0"/>
            </a:spcBef>
            <a:spcAft>
              <a:spcPct val="35000"/>
            </a:spcAft>
            <a:buNone/>
          </a:pPr>
          <a:r>
            <a:rPr lang="en-US" sz="2400" kern="1200" dirty="0"/>
            <a:t>67 sites in the CEA (54 assessed)</a:t>
          </a:r>
        </a:p>
      </dsp:txBody>
      <dsp:txXfrm>
        <a:off x="1372680" y="2344"/>
        <a:ext cx="5424994" cy="1188467"/>
      </dsp:txXfrm>
    </dsp:sp>
    <dsp:sp modelId="{B18F0CEB-2915-4D9A-9D11-2D0FA619A0BD}">
      <dsp:nvSpPr>
        <dsp:cNvPr id="0" name=""/>
        <dsp:cNvSpPr/>
      </dsp:nvSpPr>
      <dsp:spPr>
        <a:xfrm>
          <a:off x="0" y="1487929"/>
          <a:ext cx="6797675" cy="1188467"/>
        </a:xfrm>
        <a:prstGeom prst="roundRect">
          <a:avLst>
            <a:gd name="adj" fmla="val 10000"/>
          </a:avLst>
        </a:prstGeom>
        <a:solidFill>
          <a:schemeClr val="accent6">
            <a:tint val="5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76205C5-E23F-4326-AB39-23A2CF2AAE48}">
      <dsp:nvSpPr>
        <dsp:cNvPr id="0" name=""/>
        <dsp:cNvSpPr/>
      </dsp:nvSpPr>
      <dsp:spPr>
        <a:xfrm>
          <a:off x="359511" y="1755334"/>
          <a:ext cx="653657" cy="65365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8548B85-07EB-4A69-8F93-EBB09B99F378}">
      <dsp:nvSpPr>
        <dsp:cNvPr id="0" name=""/>
        <dsp:cNvSpPr/>
      </dsp:nvSpPr>
      <dsp:spPr>
        <a:xfrm>
          <a:off x="1372680" y="1487929"/>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066800">
            <a:lnSpc>
              <a:spcPct val="100000"/>
            </a:lnSpc>
            <a:spcBef>
              <a:spcPct val="0"/>
            </a:spcBef>
            <a:spcAft>
              <a:spcPct val="35000"/>
            </a:spcAft>
            <a:buNone/>
          </a:pPr>
          <a:r>
            <a:rPr lang="en-US" sz="2400" kern="1200" dirty="0"/>
            <a:t>Sites maintained by GCWIN, Northern Water, USGS, BLM</a:t>
          </a:r>
        </a:p>
      </dsp:txBody>
      <dsp:txXfrm>
        <a:off x="1372680" y="1487929"/>
        <a:ext cx="5424994" cy="1188467"/>
      </dsp:txXfrm>
    </dsp:sp>
    <dsp:sp modelId="{76DDB736-C741-434D-8C5A-4311C35AB524}">
      <dsp:nvSpPr>
        <dsp:cNvPr id="0" name=""/>
        <dsp:cNvSpPr/>
      </dsp:nvSpPr>
      <dsp:spPr>
        <a:xfrm>
          <a:off x="0" y="2973514"/>
          <a:ext cx="6797675" cy="1188467"/>
        </a:xfrm>
        <a:prstGeom prst="roundRect">
          <a:avLst>
            <a:gd name="adj" fmla="val 10000"/>
          </a:avLst>
        </a:prstGeom>
        <a:solidFill>
          <a:schemeClr val="accent6">
            <a:tint val="5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EBE29F5-0209-4D3B-A19F-941B9C025FAE}">
      <dsp:nvSpPr>
        <dsp:cNvPr id="0" name=""/>
        <dsp:cNvSpPr/>
      </dsp:nvSpPr>
      <dsp:spPr>
        <a:xfrm>
          <a:off x="359511" y="3240919"/>
          <a:ext cx="653657" cy="653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A298ECB-7127-4074-8BE5-47D7EB217D30}">
      <dsp:nvSpPr>
        <dsp:cNvPr id="0" name=""/>
        <dsp:cNvSpPr/>
      </dsp:nvSpPr>
      <dsp:spPr>
        <a:xfrm>
          <a:off x="1372680" y="2973514"/>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066800">
            <a:lnSpc>
              <a:spcPct val="100000"/>
            </a:lnSpc>
            <a:spcBef>
              <a:spcPct val="0"/>
            </a:spcBef>
            <a:spcAft>
              <a:spcPct val="35000"/>
            </a:spcAft>
            <a:buNone/>
          </a:pPr>
          <a:r>
            <a:rPr lang="en-US" sz="2400" kern="1200"/>
            <a:t>Financial support from many stakeholders</a:t>
          </a:r>
        </a:p>
      </dsp:txBody>
      <dsp:txXfrm>
        <a:off x="1372680" y="2973514"/>
        <a:ext cx="5424994" cy="1188467"/>
      </dsp:txXfrm>
    </dsp:sp>
    <dsp:sp modelId="{ADE47AC2-572C-412D-983B-A766B2941D9E}">
      <dsp:nvSpPr>
        <dsp:cNvPr id="0" name=""/>
        <dsp:cNvSpPr/>
      </dsp:nvSpPr>
      <dsp:spPr>
        <a:xfrm>
          <a:off x="0" y="4459099"/>
          <a:ext cx="6797675" cy="1188467"/>
        </a:xfrm>
        <a:prstGeom prst="roundRect">
          <a:avLst>
            <a:gd name="adj" fmla="val 10000"/>
          </a:avLst>
        </a:prstGeom>
        <a:solidFill>
          <a:schemeClr val="accent6">
            <a:tint val="5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7938026-FA87-4B70-8E19-642285B4F0E1}">
      <dsp:nvSpPr>
        <dsp:cNvPr id="0" name=""/>
        <dsp:cNvSpPr/>
      </dsp:nvSpPr>
      <dsp:spPr>
        <a:xfrm>
          <a:off x="359511" y="4726504"/>
          <a:ext cx="653657" cy="653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4908B16-006B-4503-8B82-48A09B093892}">
      <dsp:nvSpPr>
        <dsp:cNvPr id="0" name=""/>
        <dsp:cNvSpPr/>
      </dsp:nvSpPr>
      <dsp:spPr>
        <a:xfrm>
          <a:off x="1372680" y="4459099"/>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1066800">
            <a:lnSpc>
              <a:spcPct val="100000"/>
            </a:lnSpc>
            <a:spcBef>
              <a:spcPct val="0"/>
            </a:spcBef>
            <a:spcAft>
              <a:spcPct val="35000"/>
            </a:spcAft>
            <a:buNone/>
          </a:pPr>
          <a:r>
            <a:rPr lang="en-US" sz="2400" kern="1200"/>
            <a:t>LBD program supplemental to existing monitoring</a:t>
          </a:r>
        </a:p>
      </dsp:txBody>
      <dsp:txXfrm>
        <a:off x="1372680" y="4459099"/>
        <a:ext cx="5424994" cy="1188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34460-A7F2-4E8A-8FB1-C994D15A2DEF}">
      <dsp:nvSpPr>
        <dsp:cNvPr id="0" name=""/>
        <dsp:cNvSpPr/>
      </dsp:nvSpPr>
      <dsp:spPr>
        <a:xfrm>
          <a:off x="3927208" y="218288"/>
          <a:ext cx="3517298" cy="777600"/>
        </a:xfrm>
        <a:prstGeom prst="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w="12700" cap="flat" cmpd="sng" algn="ctr">
          <a:solidFill>
            <a:schemeClr val="accent4">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a:t>Acute Standard</a:t>
          </a:r>
        </a:p>
      </dsp:txBody>
      <dsp:txXfrm>
        <a:off x="3927208" y="218288"/>
        <a:ext cx="3517298" cy="777600"/>
      </dsp:txXfrm>
    </dsp:sp>
    <dsp:sp modelId="{08230407-D914-45CD-89E8-B13985BB0FDF}">
      <dsp:nvSpPr>
        <dsp:cNvPr id="0" name=""/>
        <dsp:cNvSpPr/>
      </dsp:nvSpPr>
      <dsp:spPr>
        <a:xfrm>
          <a:off x="3915514" y="1001941"/>
          <a:ext cx="3540686" cy="485228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Daily Maximum</a:t>
          </a:r>
        </a:p>
        <a:p>
          <a:pPr marL="228600" lvl="1" indent="-228600" algn="l" defTabSz="1200150">
            <a:lnSpc>
              <a:spcPct val="90000"/>
            </a:lnSpc>
            <a:spcBef>
              <a:spcPct val="0"/>
            </a:spcBef>
            <a:spcAft>
              <a:spcPct val="15000"/>
            </a:spcAft>
            <a:buChar char="•"/>
          </a:pPr>
          <a:r>
            <a:rPr lang="en-US" sz="2700" kern="1200"/>
            <a:t>Highest 2-hr average in 24-hrs</a:t>
          </a:r>
        </a:p>
        <a:p>
          <a:pPr marL="228600" lvl="1" indent="-228600" algn="l" defTabSz="1200150">
            <a:lnSpc>
              <a:spcPct val="90000"/>
            </a:lnSpc>
            <a:spcBef>
              <a:spcPct val="0"/>
            </a:spcBef>
            <a:spcAft>
              <a:spcPct val="15000"/>
            </a:spcAft>
            <a:buChar char="•"/>
          </a:pPr>
          <a:endParaRPr lang="en-US" sz="2700" kern="1200"/>
        </a:p>
        <a:p>
          <a:pPr marL="228600" lvl="1" indent="-228600" algn="l" defTabSz="1200150">
            <a:lnSpc>
              <a:spcPct val="90000"/>
            </a:lnSpc>
            <a:spcBef>
              <a:spcPct val="0"/>
            </a:spcBef>
            <a:spcAft>
              <a:spcPct val="15000"/>
            </a:spcAft>
            <a:buChar char="•"/>
          </a:pPr>
          <a:r>
            <a:rPr lang="en-US" sz="2700" kern="1200"/>
            <a:t>CS-I</a:t>
          </a:r>
        </a:p>
        <a:p>
          <a:pPr marL="457200" lvl="2" indent="-228600" algn="l" defTabSz="1200150">
            <a:lnSpc>
              <a:spcPct val="90000"/>
            </a:lnSpc>
            <a:spcBef>
              <a:spcPct val="0"/>
            </a:spcBef>
            <a:spcAft>
              <a:spcPct val="15000"/>
            </a:spcAft>
            <a:buChar char="•"/>
          </a:pPr>
          <a:r>
            <a:rPr lang="en-US" sz="2700" kern="1200"/>
            <a:t>21.7 (Jun – Sep)</a:t>
          </a:r>
        </a:p>
        <a:p>
          <a:pPr marL="457200" lvl="2" indent="-228600" algn="l" defTabSz="1200150">
            <a:lnSpc>
              <a:spcPct val="90000"/>
            </a:lnSpc>
            <a:spcBef>
              <a:spcPct val="0"/>
            </a:spcBef>
            <a:spcAft>
              <a:spcPct val="15000"/>
            </a:spcAft>
            <a:buChar char="•"/>
          </a:pPr>
          <a:r>
            <a:rPr lang="en-US" sz="2700" kern="1200"/>
            <a:t>13.0 (Oct – May)</a:t>
          </a:r>
        </a:p>
        <a:p>
          <a:pPr marL="228600" lvl="1" indent="-228600" algn="l" defTabSz="1200150">
            <a:lnSpc>
              <a:spcPct val="90000"/>
            </a:lnSpc>
            <a:spcBef>
              <a:spcPct val="0"/>
            </a:spcBef>
            <a:spcAft>
              <a:spcPct val="15000"/>
            </a:spcAft>
            <a:buChar char="•"/>
          </a:pPr>
          <a:r>
            <a:rPr lang="en-US" sz="2700" kern="1200"/>
            <a:t>CS-II</a:t>
          </a:r>
        </a:p>
        <a:p>
          <a:pPr marL="457200" lvl="2" indent="-228600" algn="l" defTabSz="1200150">
            <a:lnSpc>
              <a:spcPct val="90000"/>
            </a:lnSpc>
            <a:spcBef>
              <a:spcPct val="0"/>
            </a:spcBef>
            <a:spcAft>
              <a:spcPct val="15000"/>
            </a:spcAft>
            <a:buChar char="•"/>
          </a:pPr>
          <a:r>
            <a:rPr lang="en-US" sz="2700" kern="1200"/>
            <a:t>24.3 (Apr – Oct)</a:t>
          </a:r>
        </a:p>
        <a:p>
          <a:pPr marL="457200" lvl="2" indent="-228600" algn="l" defTabSz="1200150">
            <a:lnSpc>
              <a:spcPct val="90000"/>
            </a:lnSpc>
            <a:spcBef>
              <a:spcPct val="0"/>
            </a:spcBef>
            <a:spcAft>
              <a:spcPct val="15000"/>
            </a:spcAft>
            <a:buChar char="•"/>
          </a:pPr>
          <a:r>
            <a:rPr lang="en-US" sz="2700" kern="1200"/>
            <a:t>13 (Nov – Mar)</a:t>
          </a:r>
        </a:p>
      </dsp:txBody>
      <dsp:txXfrm>
        <a:off x="3915514" y="1001941"/>
        <a:ext cx="3540686" cy="4852282"/>
      </dsp:txXfrm>
    </dsp:sp>
    <dsp:sp modelId="{88B179D8-3BD5-4E8A-97CB-672A132D4EC0}">
      <dsp:nvSpPr>
        <dsp:cNvPr id="0" name=""/>
        <dsp:cNvSpPr/>
      </dsp:nvSpPr>
      <dsp:spPr>
        <a:xfrm>
          <a:off x="0" y="218288"/>
          <a:ext cx="3461735" cy="777600"/>
        </a:xfrm>
        <a:prstGeom prst="rect">
          <a:avLst/>
        </a:prstGeom>
        <a:gradFill rotWithShape="0">
          <a:gsLst>
            <a:gs pos="0">
              <a:schemeClr val="accent4">
                <a:hueOff val="943321"/>
                <a:satOff val="7007"/>
                <a:lumOff val="15686"/>
                <a:alphaOff val="0"/>
                <a:shade val="85000"/>
                <a:satMod val="130000"/>
              </a:schemeClr>
            </a:gs>
            <a:gs pos="34000">
              <a:schemeClr val="accent4">
                <a:hueOff val="943321"/>
                <a:satOff val="7007"/>
                <a:lumOff val="15686"/>
                <a:alphaOff val="0"/>
                <a:shade val="87000"/>
                <a:satMod val="125000"/>
              </a:schemeClr>
            </a:gs>
            <a:gs pos="70000">
              <a:schemeClr val="accent4">
                <a:hueOff val="943321"/>
                <a:satOff val="7007"/>
                <a:lumOff val="15686"/>
                <a:alphaOff val="0"/>
                <a:tint val="100000"/>
                <a:shade val="90000"/>
                <a:satMod val="130000"/>
              </a:schemeClr>
            </a:gs>
            <a:gs pos="100000">
              <a:schemeClr val="accent4">
                <a:hueOff val="943321"/>
                <a:satOff val="7007"/>
                <a:lumOff val="15686"/>
                <a:alphaOff val="0"/>
                <a:tint val="100000"/>
                <a:shade val="100000"/>
                <a:satMod val="110000"/>
              </a:schemeClr>
            </a:gs>
          </a:gsLst>
          <a:path path="circle">
            <a:fillToRect l="100000" t="100000" r="100000" b="100000"/>
          </a:path>
        </a:gradFill>
        <a:ln w="12700" cap="flat" cmpd="sng" algn="ctr">
          <a:solidFill>
            <a:schemeClr val="accent4">
              <a:hueOff val="943321"/>
              <a:satOff val="7007"/>
              <a:lumOff val="15686"/>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a:t>Chronic Standard</a:t>
          </a:r>
        </a:p>
      </dsp:txBody>
      <dsp:txXfrm>
        <a:off x="0" y="218288"/>
        <a:ext cx="3461735" cy="777600"/>
      </dsp:txXfrm>
    </dsp:sp>
    <dsp:sp modelId="{82A799E2-0993-49E7-8080-26DF83026F13}">
      <dsp:nvSpPr>
        <dsp:cNvPr id="0" name=""/>
        <dsp:cNvSpPr/>
      </dsp:nvSpPr>
      <dsp:spPr>
        <a:xfrm>
          <a:off x="0" y="1001941"/>
          <a:ext cx="3474717" cy="4852282"/>
        </a:xfrm>
        <a:prstGeom prst="rect">
          <a:avLst/>
        </a:prstGeom>
        <a:solidFill>
          <a:schemeClr val="accent4">
            <a:tint val="40000"/>
            <a:alpha val="90000"/>
            <a:hueOff val="1136746"/>
            <a:satOff val="11672"/>
            <a:lumOff val="3511"/>
            <a:alphaOff val="0"/>
          </a:schemeClr>
        </a:solidFill>
        <a:ln w="12700" cap="flat" cmpd="sng" algn="ctr">
          <a:solidFill>
            <a:schemeClr val="accent4">
              <a:tint val="40000"/>
              <a:alpha val="90000"/>
              <a:hueOff val="1136746"/>
              <a:satOff val="11672"/>
              <a:lumOff val="3511"/>
              <a:alphaOff val="0"/>
            </a:schemeClr>
          </a:solidFill>
          <a:prstDash val="solid"/>
        </a:ln>
        <a:effectLst>
          <a:outerShdw blurRad="38100" dist="25400" dir="2700000" algn="br"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Maximum Weekly Average</a:t>
          </a:r>
        </a:p>
        <a:p>
          <a:pPr marL="228600" lvl="1" indent="-228600" algn="l" defTabSz="1200150">
            <a:lnSpc>
              <a:spcPct val="90000"/>
            </a:lnSpc>
            <a:spcBef>
              <a:spcPct val="0"/>
            </a:spcBef>
            <a:spcAft>
              <a:spcPct val="15000"/>
            </a:spcAft>
            <a:buChar char="•"/>
          </a:pPr>
          <a:r>
            <a:rPr lang="en-US" sz="2700" kern="1200"/>
            <a:t>7-day moving average</a:t>
          </a:r>
        </a:p>
        <a:p>
          <a:pPr marL="228600" lvl="1" indent="-228600" algn="l" defTabSz="1200150">
            <a:lnSpc>
              <a:spcPct val="90000"/>
            </a:lnSpc>
            <a:spcBef>
              <a:spcPct val="0"/>
            </a:spcBef>
            <a:spcAft>
              <a:spcPct val="15000"/>
            </a:spcAft>
            <a:buChar char="•"/>
          </a:pPr>
          <a:r>
            <a:rPr lang="en-US" sz="2700" kern="1200"/>
            <a:t>CS-I</a:t>
          </a:r>
        </a:p>
        <a:p>
          <a:pPr marL="457200" lvl="2" indent="-228600" algn="l" defTabSz="1200150">
            <a:lnSpc>
              <a:spcPct val="90000"/>
            </a:lnSpc>
            <a:spcBef>
              <a:spcPct val="0"/>
            </a:spcBef>
            <a:spcAft>
              <a:spcPct val="15000"/>
            </a:spcAft>
            <a:buChar char="•"/>
          </a:pPr>
          <a:r>
            <a:rPr lang="en-US" sz="2700" kern="1200"/>
            <a:t>17.0 (Jun – Sep)</a:t>
          </a:r>
        </a:p>
        <a:p>
          <a:pPr marL="457200" lvl="2" indent="-228600" algn="l" defTabSz="1200150">
            <a:lnSpc>
              <a:spcPct val="90000"/>
            </a:lnSpc>
            <a:spcBef>
              <a:spcPct val="0"/>
            </a:spcBef>
            <a:spcAft>
              <a:spcPct val="15000"/>
            </a:spcAft>
            <a:buChar char="•"/>
          </a:pPr>
          <a:r>
            <a:rPr lang="en-US" sz="2700" kern="1200"/>
            <a:t>9.0 (Oct – May)</a:t>
          </a:r>
        </a:p>
        <a:p>
          <a:pPr marL="228600" lvl="1" indent="-228600" algn="l" defTabSz="1200150">
            <a:lnSpc>
              <a:spcPct val="90000"/>
            </a:lnSpc>
            <a:spcBef>
              <a:spcPct val="0"/>
            </a:spcBef>
            <a:spcAft>
              <a:spcPct val="15000"/>
            </a:spcAft>
            <a:buChar char="•"/>
          </a:pPr>
          <a:r>
            <a:rPr lang="en-US" sz="2700" kern="1200"/>
            <a:t>CS-II</a:t>
          </a:r>
        </a:p>
        <a:p>
          <a:pPr marL="457200" lvl="2" indent="-228600" algn="l" defTabSz="1200150">
            <a:lnSpc>
              <a:spcPct val="90000"/>
            </a:lnSpc>
            <a:spcBef>
              <a:spcPct val="0"/>
            </a:spcBef>
            <a:spcAft>
              <a:spcPct val="15000"/>
            </a:spcAft>
            <a:buChar char="•"/>
          </a:pPr>
          <a:r>
            <a:rPr lang="en-US" sz="2700" kern="1200"/>
            <a:t>18.3 (Apr – Oct)</a:t>
          </a:r>
        </a:p>
        <a:p>
          <a:pPr marL="457200" lvl="2" indent="-228600" algn="l" defTabSz="1200150">
            <a:lnSpc>
              <a:spcPct val="90000"/>
            </a:lnSpc>
            <a:spcBef>
              <a:spcPct val="0"/>
            </a:spcBef>
            <a:spcAft>
              <a:spcPct val="15000"/>
            </a:spcAft>
            <a:buChar char="•"/>
          </a:pPr>
          <a:r>
            <a:rPr lang="en-US" sz="2700" kern="1200"/>
            <a:t>9.0 (Nov – Mar) </a:t>
          </a:r>
        </a:p>
      </dsp:txBody>
      <dsp:txXfrm>
        <a:off x="0" y="1001941"/>
        <a:ext cx="3474717" cy="4852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77DE5-50D6-4D8E-96BB-20BEC8ECA050}">
      <dsp:nvSpPr>
        <dsp:cNvPr id="0" name=""/>
        <dsp:cNvSpPr/>
      </dsp:nvSpPr>
      <dsp:spPr>
        <a:xfrm rot="5400000">
          <a:off x="5288222" y="-1651652"/>
          <a:ext cx="4495199" cy="8000074"/>
        </a:xfrm>
        <a:prstGeom prst="round2SameRect">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0" algn="l" defTabSz="1066800" rtl="0">
            <a:lnSpc>
              <a:spcPct val="90000"/>
            </a:lnSpc>
            <a:spcBef>
              <a:spcPct val="0"/>
            </a:spcBef>
            <a:spcAft>
              <a:spcPct val="15000"/>
            </a:spcAft>
            <a:buFont typeface="+mj-lt"/>
            <a:buNone/>
          </a:pPr>
          <a:r>
            <a:rPr lang="en-US" sz="2400" b="1" dirty="0"/>
            <a:t>River Mile ID and Station Description</a:t>
          </a:r>
          <a:endParaRPr lang="en-US" sz="1050" b="0" kern="1200" dirty="0">
            <a:solidFill>
              <a:srgbClr val="000000">
                <a:hueOff val="0"/>
                <a:satOff val="0"/>
                <a:lumOff val="0"/>
                <a:alphaOff val="0"/>
              </a:srgbClr>
            </a:solidFill>
            <a:latin typeface="+mn-lt"/>
            <a:ea typeface="+mn-ea"/>
            <a:cs typeface="+mn-cs"/>
          </a:endParaRPr>
        </a:p>
        <a:p>
          <a:pPr marL="171450" lvl="1" indent="-171450" algn="l" defTabSz="711200">
            <a:lnSpc>
              <a:spcPct val="90000"/>
            </a:lnSpc>
            <a:spcBef>
              <a:spcPct val="0"/>
            </a:spcBef>
            <a:spcAft>
              <a:spcPct val="15000"/>
            </a:spcAft>
            <a:buFont typeface="+mj-lt"/>
            <a:buAutoNum type="arabicPeriod"/>
          </a:pPr>
          <a:r>
            <a:rPr lang="en-US" sz="1600" kern="1200" dirty="0"/>
            <a:t>(STC-0) Saint Louis Creek at confluence of Fraser River </a:t>
          </a:r>
          <a:r>
            <a:rPr lang="en-US" sz="1600" kern="1200" dirty="0">
              <a:highlight>
                <a:srgbClr val="FFFF00"/>
              </a:highlight>
            </a:rPr>
            <a:t>(Weekly Review)</a:t>
          </a:r>
        </a:p>
        <a:p>
          <a:pPr marL="171450" lvl="1" indent="-171450" algn="l" defTabSz="711200">
            <a:lnSpc>
              <a:spcPct val="90000"/>
            </a:lnSpc>
            <a:spcBef>
              <a:spcPct val="0"/>
            </a:spcBef>
            <a:spcAft>
              <a:spcPct val="15000"/>
            </a:spcAft>
            <a:buFont typeface="+mj-lt"/>
            <a:buAutoNum type="arabicPeriod"/>
          </a:pPr>
          <a:r>
            <a:rPr lang="en-US" sz="1600" kern="1200" dirty="0"/>
            <a:t>(FR-3.5) Fraser River at Hwy 40 Granby </a:t>
          </a:r>
          <a:r>
            <a:rPr lang="en-US" sz="1600" kern="1200" dirty="0">
              <a:highlight>
                <a:srgbClr val="FFFF00"/>
              </a:highlight>
            </a:rPr>
            <a:t>(Weekly Review)</a:t>
          </a:r>
        </a:p>
        <a:p>
          <a:pPr marL="171450" lvl="1" indent="-171450" algn="l" defTabSz="711200">
            <a:lnSpc>
              <a:spcPct val="90000"/>
            </a:lnSpc>
            <a:spcBef>
              <a:spcPct val="0"/>
            </a:spcBef>
            <a:spcAft>
              <a:spcPct val="15000"/>
            </a:spcAft>
            <a:buFont typeface="+mj-lt"/>
            <a:buAutoNum type="arabicPeriod"/>
          </a:pPr>
          <a:r>
            <a:rPr lang="en-US" sz="1600" kern="1200" dirty="0"/>
            <a:t>(CR-2.3) Colorado River above Hwy 9 Bridge in </a:t>
          </a:r>
          <a:r>
            <a:rPr lang="en-US" sz="1600" kern="1200" dirty="0" err="1"/>
            <a:t>Kremmling</a:t>
          </a:r>
          <a:r>
            <a:rPr lang="en-US" sz="1600" kern="1200" dirty="0"/>
            <a:t> </a:t>
          </a:r>
          <a:r>
            <a:rPr lang="en-US" sz="1600" kern="1200" dirty="0">
              <a:highlight>
                <a:srgbClr val="FFFF00"/>
              </a:highlight>
            </a:rPr>
            <a:t>(Weekly Review)</a:t>
          </a:r>
        </a:p>
        <a:p>
          <a:pPr marL="171450" lvl="1" indent="-171450" algn="l" defTabSz="711200">
            <a:lnSpc>
              <a:spcPct val="90000"/>
            </a:lnSpc>
            <a:spcBef>
              <a:spcPct val="0"/>
            </a:spcBef>
            <a:spcAft>
              <a:spcPct val="15000"/>
            </a:spcAft>
            <a:buFont typeface="+mj-lt"/>
            <a:buAutoNum type="arabicPeriod"/>
          </a:pPr>
          <a:r>
            <a:rPr lang="en-US" sz="1600" kern="1200" dirty="0"/>
            <a:t>(FR-15) Fraser Flats River Habitat Project Upstream</a:t>
          </a:r>
        </a:p>
        <a:p>
          <a:pPr marL="171450" lvl="1" indent="-171450" algn="l" defTabSz="711200">
            <a:lnSpc>
              <a:spcPct val="90000"/>
            </a:lnSpc>
            <a:spcBef>
              <a:spcPct val="0"/>
            </a:spcBef>
            <a:spcAft>
              <a:spcPct val="15000"/>
            </a:spcAft>
            <a:buFont typeface="+mj-lt"/>
            <a:buAutoNum type="arabicPeriod"/>
          </a:pPr>
          <a:r>
            <a:rPr lang="en-US" sz="1600" kern="1200" dirty="0"/>
            <a:t>(FR-14.4) Fraser Flats River Habitat Project Downstream</a:t>
          </a:r>
        </a:p>
        <a:p>
          <a:pPr marL="171450" lvl="1" indent="-171450" algn="l" defTabSz="711200">
            <a:lnSpc>
              <a:spcPct val="90000"/>
            </a:lnSpc>
            <a:spcBef>
              <a:spcPct val="0"/>
            </a:spcBef>
            <a:spcAft>
              <a:spcPct val="15000"/>
            </a:spcAft>
            <a:buFont typeface="+mj-lt"/>
            <a:buAutoNum type="arabicPeriod"/>
          </a:pPr>
          <a:r>
            <a:rPr lang="en-US" sz="1600" kern="1200" dirty="0"/>
            <a:t>(STC-5.4) Saint Louis Creek near Fraser Experimental Forest</a:t>
          </a:r>
        </a:p>
        <a:p>
          <a:pPr marL="171450" lvl="1" indent="-171450" algn="l" defTabSz="711200">
            <a:lnSpc>
              <a:spcPct val="90000"/>
            </a:lnSpc>
            <a:spcBef>
              <a:spcPct val="0"/>
            </a:spcBef>
            <a:spcAft>
              <a:spcPct val="15000"/>
            </a:spcAft>
            <a:buFont typeface="+mj-lt"/>
            <a:buAutoNum type="arabicPeriod"/>
          </a:pPr>
          <a:r>
            <a:rPr lang="en-US" sz="1600" kern="1200" dirty="0"/>
            <a:t>(WC-0.5) Willow Creek near confluence of Colorado River </a:t>
          </a:r>
          <a:r>
            <a:rPr lang="en-US" sz="1600" kern="1200" dirty="0">
              <a:highlight>
                <a:srgbClr val="00FFFF"/>
              </a:highlight>
            </a:rPr>
            <a:t>(Photos Taken)</a:t>
          </a:r>
        </a:p>
        <a:p>
          <a:pPr marL="171450" lvl="1" indent="-171450" algn="l" defTabSz="711200">
            <a:lnSpc>
              <a:spcPct val="90000"/>
            </a:lnSpc>
            <a:spcBef>
              <a:spcPct val="0"/>
            </a:spcBef>
            <a:spcAft>
              <a:spcPct val="15000"/>
            </a:spcAft>
            <a:buFont typeface="+mj-lt"/>
            <a:buAutoNum type="arabicPeriod"/>
          </a:pPr>
          <a:r>
            <a:rPr lang="en-US" sz="1600" kern="1200" dirty="0"/>
            <a:t>(WC-2.3) Willow Creek above </a:t>
          </a:r>
          <a:r>
            <a:rPr lang="en-US" sz="1600" kern="1200" dirty="0" err="1"/>
            <a:t>Bunte</a:t>
          </a:r>
          <a:r>
            <a:rPr lang="en-US" sz="1600" kern="1200" dirty="0"/>
            <a:t> Highline Ditch </a:t>
          </a:r>
          <a:r>
            <a:rPr lang="en-US" sz="1600" kern="1200" dirty="0">
              <a:highlight>
                <a:srgbClr val="00FFFF"/>
              </a:highlight>
            </a:rPr>
            <a:t>(Photos Taken)</a:t>
          </a:r>
        </a:p>
        <a:p>
          <a:pPr marL="171450" lvl="1" indent="-171450" algn="l" defTabSz="711200">
            <a:lnSpc>
              <a:spcPct val="90000"/>
            </a:lnSpc>
            <a:spcBef>
              <a:spcPct val="0"/>
            </a:spcBef>
            <a:spcAft>
              <a:spcPct val="15000"/>
            </a:spcAft>
            <a:buFont typeface="+mj-lt"/>
            <a:buAutoNum type="arabicPeriod"/>
          </a:pPr>
          <a:r>
            <a:rPr lang="en-US" sz="1600" kern="1200" dirty="0"/>
            <a:t>(WF-5.5) Williams Fork upstream of the reservoir </a:t>
          </a:r>
          <a:r>
            <a:rPr lang="en-US" sz="1600" kern="1200" dirty="0">
              <a:highlight>
                <a:srgbClr val="00FFFF"/>
              </a:highlight>
            </a:rPr>
            <a:t>(Photos Taken)</a:t>
          </a:r>
        </a:p>
        <a:p>
          <a:pPr marL="171450" lvl="1" indent="-171450" algn="l" defTabSz="711200">
            <a:lnSpc>
              <a:spcPct val="90000"/>
            </a:lnSpc>
            <a:spcBef>
              <a:spcPct val="0"/>
            </a:spcBef>
            <a:spcAft>
              <a:spcPct val="15000"/>
            </a:spcAft>
            <a:buFont typeface="+mj-lt"/>
            <a:buAutoNum type="arabicPeriod"/>
          </a:pPr>
          <a:r>
            <a:rPr lang="en-US" sz="1600" kern="1200" dirty="0"/>
            <a:t>(RC-5.8) Ranch Creek above Quad Ranch revegetation area</a:t>
          </a:r>
        </a:p>
        <a:p>
          <a:pPr marL="171450" lvl="1" indent="-171450" algn="l" defTabSz="711200">
            <a:lnSpc>
              <a:spcPct val="90000"/>
            </a:lnSpc>
            <a:spcBef>
              <a:spcPct val="0"/>
            </a:spcBef>
            <a:spcAft>
              <a:spcPct val="15000"/>
            </a:spcAft>
            <a:buFont typeface="+mj-lt"/>
            <a:buAutoNum type="arabicPeriod"/>
          </a:pPr>
          <a:r>
            <a:rPr lang="en-US" sz="1600" kern="1200" dirty="0"/>
            <a:t>(RC-5.1) Ranch Creek below Quad Ranch revegetation area</a:t>
          </a:r>
        </a:p>
        <a:p>
          <a:pPr marL="171450" lvl="1" indent="-171450" algn="l" defTabSz="711200">
            <a:lnSpc>
              <a:spcPct val="90000"/>
            </a:lnSpc>
            <a:spcBef>
              <a:spcPct val="0"/>
            </a:spcBef>
            <a:spcAft>
              <a:spcPct val="15000"/>
            </a:spcAft>
            <a:buFont typeface="+mj-lt"/>
            <a:buAutoNum type="arabicPeriod"/>
          </a:pPr>
          <a:endParaRPr lang="en-US" sz="1600" kern="1200" dirty="0"/>
        </a:p>
        <a:p>
          <a:pPr marL="171450" lvl="1" indent="-171450" algn="l" defTabSz="711200">
            <a:lnSpc>
              <a:spcPct val="90000"/>
            </a:lnSpc>
            <a:spcBef>
              <a:spcPct val="0"/>
            </a:spcBef>
            <a:spcAft>
              <a:spcPct val="15000"/>
            </a:spcAft>
            <a:buFont typeface="+mj-lt"/>
            <a:buNone/>
          </a:pPr>
          <a:r>
            <a:rPr lang="en-US" sz="1600" kern="1200" dirty="0"/>
            <a:t>Total Costs in 2022 for 11 sites monitored by GCWIN: </a:t>
          </a:r>
          <a:r>
            <a:rPr lang="en-US" sz="1600" b="1" kern="1200" dirty="0">
              <a:highlight>
                <a:srgbClr val="00FF00"/>
              </a:highlight>
            </a:rPr>
            <a:t>$</a:t>
          </a:r>
          <a:r>
            <a:rPr lang="en-US" sz="1600" b="1" i="0" kern="1200" dirty="0">
              <a:highlight>
                <a:srgbClr val="00FF00"/>
              </a:highlight>
            </a:rPr>
            <a:t>7,841.28</a:t>
          </a:r>
          <a:endParaRPr lang="en-US" sz="1600" b="1" kern="1200" dirty="0">
            <a:highlight>
              <a:srgbClr val="00FF00"/>
            </a:highlight>
          </a:endParaRPr>
        </a:p>
      </dsp:txBody>
      <dsp:txXfrm rot="-5400000">
        <a:off x="3535785" y="320223"/>
        <a:ext cx="7780636" cy="4056323"/>
      </dsp:txXfrm>
    </dsp:sp>
    <dsp:sp modelId="{86DE9398-4BA7-455A-BCC9-03FFB8FA8650}">
      <dsp:nvSpPr>
        <dsp:cNvPr id="0" name=""/>
        <dsp:cNvSpPr/>
      </dsp:nvSpPr>
      <dsp:spPr>
        <a:xfrm>
          <a:off x="3735" y="2289"/>
          <a:ext cx="3642588" cy="4684021"/>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en-US" sz="2800" b="1" kern="1200" dirty="0"/>
            <a:t>GCWIN Stream Temperature Program with LBD</a:t>
          </a:r>
          <a:r>
            <a:rPr lang="en-US" sz="2400" b="1" kern="1200" dirty="0">
              <a:latin typeface="Calibri Light" panose="020F0302020204030204"/>
            </a:rPr>
            <a:t> </a:t>
          </a:r>
        </a:p>
        <a:p>
          <a:pPr marL="0" lvl="0" indent="0" algn="ctr" defTabSz="1244600">
            <a:lnSpc>
              <a:spcPct val="90000"/>
            </a:lnSpc>
            <a:spcBef>
              <a:spcPct val="0"/>
            </a:spcBef>
            <a:spcAft>
              <a:spcPct val="35000"/>
            </a:spcAft>
            <a:buNone/>
          </a:pPr>
          <a:r>
            <a:rPr lang="en-US" sz="2400" kern="1200" dirty="0"/>
            <a:t>In 2022, 11 sites were sponsored by Learning by Doing. Stream Temperature data was collected by GCWIN and reviewed on a weekly basis to inform the Operations Subcommittee</a:t>
          </a:r>
        </a:p>
      </dsp:txBody>
      <dsp:txXfrm>
        <a:off x="181551" y="180105"/>
        <a:ext cx="3286956" cy="43283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2AA88C-B1BD-49C9-BB86-841F66C70B57}"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A48D7-FA62-4AF9-A6C8-44F0AC896D48}" type="slidenum">
              <a:rPr lang="en-US" smtClean="0"/>
              <a:t>‹#›</a:t>
            </a:fld>
            <a:endParaRPr lang="en-US"/>
          </a:p>
        </p:txBody>
      </p:sp>
    </p:spTree>
    <p:extLst>
      <p:ext uri="{BB962C8B-B14F-4D97-AF65-F5344CB8AC3E}">
        <p14:creationId xmlns:p14="http://schemas.microsoft.com/office/powerpoint/2010/main" val="3317223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5A48D7-FA62-4AF9-A6C8-44F0AC896D48}" type="slidenum">
              <a:rPr lang="en-US" smtClean="0"/>
              <a:t>1</a:t>
            </a:fld>
            <a:endParaRPr lang="en-US"/>
          </a:p>
        </p:txBody>
      </p:sp>
    </p:spTree>
    <p:extLst>
      <p:ext uri="{BB962C8B-B14F-4D97-AF65-F5344CB8AC3E}">
        <p14:creationId xmlns:p14="http://schemas.microsoft.com/office/powerpoint/2010/main" val="631319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Above DM standard max of 21.82 deg C occurred on July 21,2020.</a:t>
            </a:r>
          </a:p>
        </p:txBody>
      </p:sp>
      <p:sp>
        <p:nvSpPr>
          <p:cNvPr id="4" name="Slide Number Placeholder 3"/>
          <p:cNvSpPr>
            <a:spLocks noGrp="1"/>
          </p:cNvSpPr>
          <p:nvPr>
            <p:ph type="sldNum" sz="quarter" idx="5"/>
          </p:nvPr>
        </p:nvSpPr>
        <p:spPr/>
        <p:txBody>
          <a:bodyPr/>
          <a:lstStyle/>
          <a:p>
            <a:fld id="{2C5A48D7-FA62-4AF9-A6C8-44F0AC896D48}" type="slidenum">
              <a:rPr lang="en-US" smtClean="0"/>
              <a:t>22</a:t>
            </a:fld>
            <a:endParaRPr lang="en-US"/>
          </a:p>
        </p:txBody>
      </p:sp>
    </p:spTree>
    <p:extLst>
      <p:ext uri="{BB962C8B-B14F-4D97-AF65-F5344CB8AC3E}">
        <p14:creationId xmlns:p14="http://schemas.microsoft.com/office/powerpoint/2010/main" val="406280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5A48D7-FA62-4AF9-A6C8-44F0AC896D48}" type="slidenum">
              <a:rPr lang="en-US" smtClean="0"/>
              <a:t>31</a:t>
            </a:fld>
            <a:endParaRPr lang="en-US"/>
          </a:p>
        </p:txBody>
      </p:sp>
    </p:spTree>
    <p:extLst>
      <p:ext uri="{BB962C8B-B14F-4D97-AF65-F5344CB8AC3E}">
        <p14:creationId xmlns:p14="http://schemas.microsoft.com/office/powerpoint/2010/main" val="2826256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5A48D7-FA62-4AF9-A6C8-44F0AC896D48}" type="slidenum">
              <a:rPr lang="en-US" smtClean="0"/>
              <a:t>35</a:t>
            </a:fld>
            <a:endParaRPr lang="en-US"/>
          </a:p>
        </p:txBody>
      </p:sp>
    </p:spTree>
    <p:extLst>
      <p:ext uri="{BB962C8B-B14F-4D97-AF65-F5344CB8AC3E}">
        <p14:creationId xmlns:p14="http://schemas.microsoft.com/office/powerpoint/2010/main" val="292587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to USGS site </a:t>
            </a:r>
          </a:p>
        </p:txBody>
      </p:sp>
      <p:sp>
        <p:nvSpPr>
          <p:cNvPr id="4" name="Slide Number Placeholder 3"/>
          <p:cNvSpPr>
            <a:spLocks noGrp="1"/>
          </p:cNvSpPr>
          <p:nvPr>
            <p:ph type="sldNum" sz="quarter" idx="5"/>
          </p:nvPr>
        </p:nvSpPr>
        <p:spPr/>
        <p:txBody>
          <a:bodyPr/>
          <a:lstStyle/>
          <a:p>
            <a:fld id="{2C5A48D7-FA62-4AF9-A6C8-44F0AC896D48}" type="slidenum">
              <a:rPr lang="en-US" smtClean="0"/>
              <a:t>36</a:t>
            </a:fld>
            <a:endParaRPr lang="en-US"/>
          </a:p>
        </p:txBody>
      </p:sp>
    </p:spTree>
    <p:extLst>
      <p:ext uri="{BB962C8B-B14F-4D97-AF65-F5344CB8AC3E}">
        <p14:creationId xmlns:p14="http://schemas.microsoft.com/office/powerpoint/2010/main" val="4056636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 graphs for sites upstream of Granby Reservoir – DMS upgrade caused delay in data processing</a:t>
            </a:r>
          </a:p>
        </p:txBody>
      </p:sp>
      <p:sp>
        <p:nvSpPr>
          <p:cNvPr id="4" name="Slide Number Placeholder 3"/>
          <p:cNvSpPr>
            <a:spLocks noGrp="1"/>
          </p:cNvSpPr>
          <p:nvPr>
            <p:ph type="sldNum" sz="quarter" idx="5"/>
          </p:nvPr>
        </p:nvSpPr>
        <p:spPr/>
        <p:txBody>
          <a:bodyPr/>
          <a:lstStyle/>
          <a:p>
            <a:fld id="{2C5A48D7-FA62-4AF9-A6C8-44F0AC896D48}" type="slidenum">
              <a:rPr lang="en-US" smtClean="0"/>
              <a:t>44</a:t>
            </a:fld>
            <a:endParaRPr lang="en-US"/>
          </a:p>
        </p:txBody>
      </p:sp>
    </p:spTree>
    <p:extLst>
      <p:ext uri="{BB962C8B-B14F-4D97-AF65-F5344CB8AC3E}">
        <p14:creationId xmlns:p14="http://schemas.microsoft.com/office/powerpoint/2010/main" val="3444393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Sensor removed for flume replacement</a:t>
            </a:r>
          </a:p>
          <a:p>
            <a:r>
              <a:rPr lang="en-US">
                <a:cs typeface="Calibri"/>
              </a:rPr>
              <a:t>Reservoir effect</a:t>
            </a:r>
          </a:p>
        </p:txBody>
      </p:sp>
      <p:sp>
        <p:nvSpPr>
          <p:cNvPr id="4" name="Slide Number Placeholder 3"/>
          <p:cNvSpPr>
            <a:spLocks noGrp="1"/>
          </p:cNvSpPr>
          <p:nvPr>
            <p:ph type="sldNum" sz="quarter" idx="5"/>
          </p:nvPr>
        </p:nvSpPr>
        <p:spPr/>
        <p:txBody>
          <a:bodyPr/>
          <a:lstStyle/>
          <a:p>
            <a:fld id="{2C5A48D7-FA62-4AF9-A6C8-44F0AC896D48}" type="slidenum">
              <a:rPr lang="en-US" smtClean="0"/>
              <a:t>53</a:t>
            </a:fld>
            <a:endParaRPr lang="en-US"/>
          </a:p>
        </p:txBody>
      </p:sp>
    </p:spTree>
    <p:extLst>
      <p:ext uri="{BB962C8B-B14F-4D97-AF65-F5344CB8AC3E}">
        <p14:creationId xmlns:p14="http://schemas.microsoft.com/office/powerpoint/2010/main" val="73917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Less reservoir effect, warming</a:t>
            </a:r>
          </a:p>
        </p:txBody>
      </p:sp>
      <p:sp>
        <p:nvSpPr>
          <p:cNvPr id="4" name="Slide Number Placeholder 3"/>
          <p:cNvSpPr>
            <a:spLocks noGrp="1"/>
          </p:cNvSpPr>
          <p:nvPr>
            <p:ph type="sldNum" sz="quarter" idx="5"/>
          </p:nvPr>
        </p:nvSpPr>
        <p:spPr/>
        <p:txBody>
          <a:bodyPr/>
          <a:lstStyle/>
          <a:p>
            <a:fld id="{2C5A48D7-FA62-4AF9-A6C8-44F0AC896D48}" type="slidenum">
              <a:rPr lang="en-US" smtClean="0"/>
              <a:t>54</a:t>
            </a:fld>
            <a:endParaRPr lang="en-US"/>
          </a:p>
        </p:txBody>
      </p:sp>
    </p:spTree>
    <p:extLst>
      <p:ext uri="{BB962C8B-B14F-4D97-AF65-F5344CB8AC3E}">
        <p14:creationId xmlns:p14="http://schemas.microsoft.com/office/powerpoint/2010/main" val="2635204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Changed from CSI to CSII at Reg 33 hearing – June 2019</a:t>
            </a:r>
          </a:p>
          <a:p>
            <a:r>
              <a:rPr lang="en-US">
                <a:cs typeface="Calibri"/>
              </a:rPr>
              <a:t>Reservoir effect</a:t>
            </a:r>
          </a:p>
        </p:txBody>
      </p:sp>
      <p:sp>
        <p:nvSpPr>
          <p:cNvPr id="4" name="Slide Number Placeholder 3"/>
          <p:cNvSpPr>
            <a:spLocks noGrp="1"/>
          </p:cNvSpPr>
          <p:nvPr>
            <p:ph type="sldNum" sz="quarter" idx="5"/>
          </p:nvPr>
        </p:nvSpPr>
        <p:spPr/>
        <p:txBody>
          <a:bodyPr/>
          <a:lstStyle/>
          <a:p>
            <a:fld id="{2C5A48D7-FA62-4AF9-A6C8-44F0AC896D48}" type="slidenum">
              <a:rPr lang="en-US" smtClean="0"/>
              <a:t>55</a:t>
            </a:fld>
            <a:endParaRPr lang="en-US"/>
          </a:p>
        </p:txBody>
      </p:sp>
    </p:spTree>
    <p:extLst>
      <p:ext uri="{BB962C8B-B14F-4D97-AF65-F5344CB8AC3E}">
        <p14:creationId xmlns:p14="http://schemas.microsoft.com/office/powerpoint/2010/main" val="4153671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Changed from CSI to CSII at Reg 33 hearing – June 2019</a:t>
            </a:r>
          </a:p>
          <a:p>
            <a:r>
              <a:rPr lang="en-US">
                <a:cs typeface="Calibri"/>
              </a:rPr>
              <a:t>Low flow, warming</a:t>
            </a:r>
          </a:p>
          <a:p>
            <a:endParaRPr lang="en-US">
              <a:cs typeface="Calibri"/>
            </a:endParaRPr>
          </a:p>
        </p:txBody>
      </p:sp>
      <p:sp>
        <p:nvSpPr>
          <p:cNvPr id="4" name="Slide Number Placeholder 3"/>
          <p:cNvSpPr>
            <a:spLocks noGrp="1"/>
          </p:cNvSpPr>
          <p:nvPr>
            <p:ph type="sldNum" sz="quarter" idx="5"/>
          </p:nvPr>
        </p:nvSpPr>
        <p:spPr/>
        <p:txBody>
          <a:bodyPr/>
          <a:lstStyle/>
          <a:p>
            <a:fld id="{2C5A48D7-FA62-4AF9-A6C8-44F0AC896D48}" type="slidenum">
              <a:rPr lang="en-US" smtClean="0"/>
              <a:t>56</a:t>
            </a:fld>
            <a:endParaRPr lang="en-US"/>
          </a:p>
        </p:txBody>
      </p:sp>
    </p:spTree>
    <p:extLst>
      <p:ext uri="{BB962C8B-B14F-4D97-AF65-F5344CB8AC3E}">
        <p14:creationId xmlns:p14="http://schemas.microsoft.com/office/powerpoint/2010/main" val="149351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Changed from CSI to CSII at Reg 33 hearing – June 2019</a:t>
            </a:r>
          </a:p>
          <a:p>
            <a:r>
              <a:rPr lang="en-US">
                <a:cs typeface="Calibri"/>
              </a:rPr>
              <a:t>Low flow, warming</a:t>
            </a:r>
          </a:p>
          <a:p>
            <a:endParaRPr lang="en-US">
              <a:cs typeface="Calibri"/>
            </a:endParaRPr>
          </a:p>
        </p:txBody>
      </p:sp>
      <p:sp>
        <p:nvSpPr>
          <p:cNvPr id="4" name="Slide Number Placeholder 3"/>
          <p:cNvSpPr>
            <a:spLocks noGrp="1"/>
          </p:cNvSpPr>
          <p:nvPr>
            <p:ph type="sldNum" sz="quarter" idx="5"/>
          </p:nvPr>
        </p:nvSpPr>
        <p:spPr/>
        <p:txBody>
          <a:bodyPr/>
          <a:lstStyle/>
          <a:p>
            <a:fld id="{2C5A48D7-FA62-4AF9-A6C8-44F0AC896D48}" type="slidenum">
              <a:rPr lang="en-US" smtClean="0"/>
              <a:t>57</a:t>
            </a:fld>
            <a:endParaRPr lang="en-US"/>
          </a:p>
        </p:txBody>
      </p:sp>
    </p:spTree>
    <p:extLst>
      <p:ext uri="{BB962C8B-B14F-4D97-AF65-F5344CB8AC3E}">
        <p14:creationId xmlns:p14="http://schemas.microsoft.com/office/powerpoint/2010/main" val="158125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reference site matrix to confirm “67”</a:t>
            </a:r>
          </a:p>
        </p:txBody>
      </p:sp>
      <p:sp>
        <p:nvSpPr>
          <p:cNvPr id="4" name="Slide Number Placeholder 3"/>
          <p:cNvSpPr>
            <a:spLocks noGrp="1"/>
          </p:cNvSpPr>
          <p:nvPr>
            <p:ph type="sldNum" sz="quarter" idx="5"/>
          </p:nvPr>
        </p:nvSpPr>
        <p:spPr/>
        <p:txBody>
          <a:bodyPr/>
          <a:lstStyle/>
          <a:p>
            <a:fld id="{2C5A48D7-FA62-4AF9-A6C8-44F0AC896D48}" type="slidenum">
              <a:rPr lang="en-US" smtClean="0"/>
              <a:t>3</a:t>
            </a:fld>
            <a:endParaRPr lang="en-US"/>
          </a:p>
        </p:txBody>
      </p:sp>
    </p:spTree>
    <p:extLst>
      <p:ext uri="{BB962C8B-B14F-4D97-AF65-F5344CB8AC3E}">
        <p14:creationId xmlns:p14="http://schemas.microsoft.com/office/powerpoint/2010/main" val="3276409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 graph for CR-30 – bypass channel</a:t>
            </a:r>
          </a:p>
          <a:p>
            <a:r>
              <a:rPr lang="en-US">
                <a:cs typeface="Calibri"/>
              </a:rPr>
              <a:t>No graph for CR-29.8 - Confluence of bypass and releases from WG</a:t>
            </a:r>
          </a:p>
        </p:txBody>
      </p:sp>
      <p:sp>
        <p:nvSpPr>
          <p:cNvPr id="4" name="Slide Number Placeholder 3"/>
          <p:cNvSpPr>
            <a:spLocks noGrp="1"/>
          </p:cNvSpPr>
          <p:nvPr>
            <p:ph type="sldNum" sz="quarter" idx="5"/>
          </p:nvPr>
        </p:nvSpPr>
        <p:spPr/>
        <p:txBody>
          <a:bodyPr/>
          <a:lstStyle/>
          <a:p>
            <a:fld id="{2C5A48D7-FA62-4AF9-A6C8-44F0AC896D48}" type="slidenum">
              <a:rPr lang="en-US" smtClean="0"/>
              <a:t>58</a:t>
            </a:fld>
            <a:endParaRPr lang="en-US"/>
          </a:p>
        </p:txBody>
      </p:sp>
    </p:spTree>
    <p:extLst>
      <p:ext uri="{BB962C8B-B14F-4D97-AF65-F5344CB8AC3E}">
        <p14:creationId xmlns:p14="http://schemas.microsoft.com/office/powerpoint/2010/main" val="358831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 exceedances</a:t>
            </a:r>
          </a:p>
        </p:txBody>
      </p:sp>
      <p:sp>
        <p:nvSpPr>
          <p:cNvPr id="4" name="Slide Number Placeholder 3"/>
          <p:cNvSpPr>
            <a:spLocks noGrp="1"/>
          </p:cNvSpPr>
          <p:nvPr>
            <p:ph type="sldNum" sz="quarter" idx="5"/>
          </p:nvPr>
        </p:nvSpPr>
        <p:spPr/>
        <p:txBody>
          <a:bodyPr/>
          <a:lstStyle/>
          <a:p>
            <a:fld id="{2C5A48D7-FA62-4AF9-A6C8-44F0AC896D48}" type="slidenum">
              <a:rPr lang="en-US" smtClean="0"/>
              <a:t>59</a:t>
            </a:fld>
            <a:endParaRPr lang="en-US"/>
          </a:p>
        </p:txBody>
      </p:sp>
    </p:spTree>
    <p:extLst>
      <p:ext uri="{BB962C8B-B14F-4D97-AF65-F5344CB8AC3E}">
        <p14:creationId xmlns:p14="http://schemas.microsoft.com/office/powerpoint/2010/main" val="1486400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general, low temps</a:t>
            </a:r>
          </a:p>
        </p:txBody>
      </p:sp>
      <p:sp>
        <p:nvSpPr>
          <p:cNvPr id="4" name="Slide Number Placeholder 3"/>
          <p:cNvSpPr>
            <a:spLocks noGrp="1"/>
          </p:cNvSpPr>
          <p:nvPr>
            <p:ph type="sldNum" sz="quarter" idx="5"/>
          </p:nvPr>
        </p:nvSpPr>
        <p:spPr/>
        <p:txBody>
          <a:bodyPr/>
          <a:lstStyle/>
          <a:p>
            <a:fld id="{2C5A48D7-FA62-4AF9-A6C8-44F0AC896D48}" type="slidenum">
              <a:rPr lang="en-US" smtClean="0"/>
              <a:t>60</a:t>
            </a:fld>
            <a:endParaRPr lang="en-US"/>
          </a:p>
        </p:txBody>
      </p:sp>
    </p:spTree>
    <p:extLst>
      <p:ext uri="{BB962C8B-B14F-4D97-AF65-F5344CB8AC3E}">
        <p14:creationId xmlns:p14="http://schemas.microsoft.com/office/powerpoint/2010/main" val="2080341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303(d) listed segment – warming down to WF. WF cools river, them warms again</a:t>
            </a:r>
          </a:p>
        </p:txBody>
      </p:sp>
      <p:sp>
        <p:nvSpPr>
          <p:cNvPr id="4" name="Slide Number Placeholder 3"/>
          <p:cNvSpPr>
            <a:spLocks noGrp="1"/>
          </p:cNvSpPr>
          <p:nvPr>
            <p:ph type="sldNum" sz="quarter" idx="5"/>
          </p:nvPr>
        </p:nvSpPr>
        <p:spPr/>
        <p:txBody>
          <a:bodyPr/>
          <a:lstStyle/>
          <a:p>
            <a:fld id="{2C5A48D7-FA62-4AF9-A6C8-44F0AC896D48}" type="slidenum">
              <a:rPr lang="en-US" smtClean="0"/>
              <a:t>63</a:t>
            </a:fld>
            <a:endParaRPr lang="en-US"/>
          </a:p>
        </p:txBody>
      </p:sp>
    </p:spTree>
    <p:extLst>
      <p:ext uri="{BB962C8B-B14F-4D97-AF65-F5344CB8AC3E}">
        <p14:creationId xmlns:p14="http://schemas.microsoft.com/office/powerpoint/2010/main" val="428804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GCWIN maintained site prior to 2018</a:t>
            </a:r>
          </a:p>
        </p:txBody>
      </p:sp>
      <p:sp>
        <p:nvSpPr>
          <p:cNvPr id="4" name="Slide Number Placeholder 3"/>
          <p:cNvSpPr>
            <a:spLocks noGrp="1"/>
          </p:cNvSpPr>
          <p:nvPr>
            <p:ph type="sldNum" sz="quarter" idx="5"/>
          </p:nvPr>
        </p:nvSpPr>
        <p:spPr/>
        <p:txBody>
          <a:bodyPr/>
          <a:lstStyle/>
          <a:p>
            <a:fld id="{2C5A48D7-FA62-4AF9-A6C8-44F0AC896D48}" type="slidenum">
              <a:rPr lang="en-US" smtClean="0"/>
              <a:t>65</a:t>
            </a:fld>
            <a:endParaRPr lang="en-US"/>
          </a:p>
        </p:txBody>
      </p:sp>
    </p:spTree>
    <p:extLst>
      <p:ext uri="{BB962C8B-B14F-4D97-AF65-F5344CB8AC3E}">
        <p14:creationId xmlns:p14="http://schemas.microsoft.com/office/powerpoint/2010/main" val="3614340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 exceedances</a:t>
            </a:r>
          </a:p>
        </p:txBody>
      </p:sp>
      <p:sp>
        <p:nvSpPr>
          <p:cNvPr id="4" name="Slide Number Placeholder 3"/>
          <p:cNvSpPr>
            <a:spLocks noGrp="1"/>
          </p:cNvSpPr>
          <p:nvPr>
            <p:ph type="sldNum" sz="quarter" idx="5"/>
          </p:nvPr>
        </p:nvSpPr>
        <p:spPr/>
        <p:txBody>
          <a:bodyPr/>
          <a:lstStyle/>
          <a:p>
            <a:fld id="{2C5A48D7-FA62-4AF9-A6C8-44F0AC896D48}" type="slidenum">
              <a:rPr lang="en-US" smtClean="0"/>
              <a:t>68</a:t>
            </a:fld>
            <a:endParaRPr lang="en-US"/>
          </a:p>
        </p:txBody>
      </p:sp>
    </p:spTree>
    <p:extLst>
      <p:ext uri="{BB962C8B-B14F-4D97-AF65-F5344CB8AC3E}">
        <p14:creationId xmlns:p14="http://schemas.microsoft.com/office/powerpoint/2010/main" val="4266398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5A48D7-FA62-4AF9-A6C8-44F0AC896D48}" type="slidenum">
              <a:rPr lang="en-US" smtClean="0"/>
              <a:t>72</a:t>
            </a:fld>
            <a:endParaRPr lang="en-US"/>
          </a:p>
        </p:txBody>
      </p:sp>
    </p:spTree>
    <p:extLst>
      <p:ext uri="{BB962C8B-B14F-4D97-AF65-F5344CB8AC3E}">
        <p14:creationId xmlns:p14="http://schemas.microsoft.com/office/powerpoint/2010/main" val="361531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End of CEA</a:t>
            </a:r>
          </a:p>
          <a:p>
            <a:r>
              <a:rPr lang="en-US">
                <a:cs typeface="Calibri"/>
              </a:rPr>
              <a:t>Warming occurring </a:t>
            </a:r>
          </a:p>
          <a:p>
            <a:r>
              <a:rPr lang="en-US">
                <a:cs typeface="Calibri"/>
              </a:rPr>
              <a:t>BLM data completeness</a:t>
            </a:r>
            <a:endParaRPr lang="en-US"/>
          </a:p>
        </p:txBody>
      </p:sp>
      <p:sp>
        <p:nvSpPr>
          <p:cNvPr id="4" name="Slide Number Placeholder 3"/>
          <p:cNvSpPr>
            <a:spLocks noGrp="1"/>
          </p:cNvSpPr>
          <p:nvPr>
            <p:ph type="sldNum" sz="quarter" idx="5"/>
          </p:nvPr>
        </p:nvSpPr>
        <p:spPr/>
        <p:txBody>
          <a:bodyPr/>
          <a:lstStyle/>
          <a:p>
            <a:fld id="{2C5A48D7-FA62-4AF9-A6C8-44F0AC896D48}" type="slidenum">
              <a:rPr lang="en-US" smtClean="0"/>
              <a:t>75</a:t>
            </a:fld>
            <a:endParaRPr lang="en-US"/>
          </a:p>
        </p:txBody>
      </p:sp>
    </p:spTree>
    <p:extLst>
      <p:ext uri="{BB962C8B-B14F-4D97-AF65-F5344CB8AC3E}">
        <p14:creationId xmlns:p14="http://schemas.microsoft.com/office/powerpoint/2010/main" val="18742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Fraser River driver for temperature downstream of Windy Gap during summer. </a:t>
            </a:r>
          </a:p>
          <a:p>
            <a:r>
              <a:rPr lang="en-US" dirty="0">
                <a:cs typeface="Calibri"/>
              </a:rPr>
              <a:t>Cold snap in Sept</a:t>
            </a:r>
          </a:p>
        </p:txBody>
      </p:sp>
      <p:sp>
        <p:nvSpPr>
          <p:cNvPr id="4" name="Slide Number Placeholder 3"/>
          <p:cNvSpPr>
            <a:spLocks noGrp="1"/>
          </p:cNvSpPr>
          <p:nvPr>
            <p:ph type="sldNum" sz="quarter" idx="5"/>
          </p:nvPr>
        </p:nvSpPr>
        <p:spPr/>
        <p:txBody>
          <a:bodyPr/>
          <a:lstStyle/>
          <a:p>
            <a:fld id="{2C5A48D7-FA62-4AF9-A6C8-44F0AC896D48}" type="slidenum">
              <a:rPr lang="en-US" smtClean="0"/>
              <a:t>81</a:t>
            </a:fld>
            <a:endParaRPr lang="en-US"/>
          </a:p>
        </p:txBody>
      </p:sp>
    </p:spTree>
    <p:extLst>
      <p:ext uri="{BB962C8B-B14F-4D97-AF65-F5344CB8AC3E}">
        <p14:creationId xmlns:p14="http://schemas.microsoft.com/office/powerpoint/2010/main" val="344871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5A48D7-FA62-4AF9-A6C8-44F0AC896D48}" type="slidenum">
              <a:rPr lang="en-US" smtClean="0"/>
              <a:t>5</a:t>
            </a:fld>
            <a:endParaRPr lang="en-US"/>
          </a:p>
        </p:txBody>
      </p:sp>
    </p:spTree>
    <p:extLst>
      <p:ext uri="{BB962C8B-B14F-4D97-AF65-F5344CB8AC3E}">
        <p14:creationId xmlns:p14="http://schemas.microsoft.com/office/powerpoint/2010/main" val="238354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this slide focus on what LBD pays. Make this slide match SOW for 2022. During this presentation, we will only focus on operational sites, and other sites of interest. All sites are available in yearly report. </a:t>
            </a:r>
          </a:p>
          <a:p>
            <a:endParaRPr lang="en-US" dirty="0"/>
          </a:p>
        </p:txBody>
      </p:sp>
      <p:sp>
        <p:nvSpPr>
          <p:cNvPr id="4" name="Slide Number Placeholder 3"/>
          <p:cNvSpPr>
            <a:spLocks noGrp="1"/>
          </p:cNvSpPr>
          <p:nvPr>
            <p:ph type="sldNum" sz="quarter" idx="5"/>
          </p:nvPr>
        </p:nvSpPr>
        <p:spPr/>
        <p:txBody>
          <a:bodyPr/>
          <a:lstStyle/>
          <a:p>
            <a:fld id="{2C5A48D7-FA62-4AF9-A6C8-44F0AC896D48}" type="slidenum">
              <a:rPr lang="en-US" smtClean="0"/>
              <a:t>6</a:t>
            </a:fld>
            <a:endParaRPr lang="en-US"/>
          </a:p>
        </p:txBody>
      </p:sp>
    </p:spTree>
    <p:extLst>
      <p:ext uri="{BB962C8B-B14F-4D97-AF65-F5344CB8AC3E}">
        <p14:creationId xmlns:p14="http://schemas.microsoft.com/office/powerpoint/2010/main" val="167105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5A48D7-FA62-4AF9-A6C8-44F0AC896D48}" type="slidenum">
              <a:rPr lang="en-US" smtClean="0"/>
              <a:t>7</a:t>
            </a:fld>
            <a:endParaRPr lang="en-US"/>
          </a:p>
        </p:txBody>
      </p:sp>
    </p:spTree>
    <p:extLst>
      <p:ext uri="{BB962C8B-B14F-4D97-AF65-F5344CB8AC3E}">
        <p14:creationId xmlns:p14="http://schemas.microsoft.com/office/powerpoint/2010/main" val="2409000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 were the exceedances for last year </a:t>
            </a:r>
          </a:p>
        </p:txBody>
      </p:sp>
      <p:sp>
        <p:nvSpPr>
          <p:cNvPr id="4" name="Slide Number Placeholder 3"/>
          <p:cNvSpPr>
            <a:spLocks noGrp="1"/>
          </p:cNvSpPr>
          <p:nvPr>
            <p:ph type="sldNum" sz="quarter" idx="5"/>
          </p:nvPr>
        </p:nvSpPr>
        <p:spPr/>
        <p:txBody>
          <a:bodyPr/>
          <a:lstStyle/>
          <a:p>
            <a:fld id="{2C5A48D7-FA62-4AF9-A6C8-44F0AC896D48}" type="slidenum">
              <a:rPr lang="en-US" smtClean="0"/>
              <a:t>8</a:t>
            </a:fld>
            <a:endParaRPr lang="en-US"/>
          </a:p>
        </p:txBody>
      </p:sp>
    </p:spTree>
    <p:extLst>
      <p:ext uri="{BB962C8B-B14F-4D97-AF65-F5344CB8AC3E}">
        <p14:creationId xmlns:p14="http://schemas.microsoft.com/office/powerpoint/2010/main" val="1931020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6/3 were the exceedances for last year </a:t>
            </a:r>
          </a:p>
        </p:txBody>
      </p:sp>
      <p:sp>
        <p:nvSpPr>
          <p:cNvPr id="4" name="Slide Number Placeholder 3"/>
          <p:cNvSpPr>
            <a:spLocks noGrp="1"/>
          </p:cNvSpPr>
          <p:nvPr>
            <p:ph type="sldNum" sz="quarter" idx="5"/>
          </p:nvPr>
        </p:nvSpPr>
        <p:spPr/>
        <p:txBody>
          <a:bodyPr/>
          <a:lstStyle/>
          <a:p>
            <a:fld id="{2C5A48D7-FA62-4AF9-A6C8-44F0AC896D48}" type="slidenum">
              <a:rPr lang="en-US" smtClean="0"/>
              <a:t>9</a:t>
            </a:fld>
            <a:endParaRPr lang="en-US"/>
          </a:p>
        </p:txBody>
      </p:sp>
    </p:spTree>
    <p:extLst>
      <p:ext uri="{BB962C8B-B14F-4D97-AF65-F5344CB8AC3E}">
        <p14:creationId xmlns:p14="http://schemas.microsoft.com/office/powerpoint/2010/main" val="305963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5A48D7-FA62-4AF9-A6C8-44F0AC896D48}" type="slidenum">
              <a:rPr lang="en-US" smtClean="0"/>
              <a:t>15</a:t>
            </a:fld>
            <a:endParaRPr lang="en-US"/>
          </a:p>
        </p:txBody>
      </p:sp>
    </p:spTree>
    <p:extLst>
      <p:ext uri="{BB962C8B-B14F-4D97-AF65-F5344CB8AC3E}">
        <p14:creationId xmlns:p14="http://schemas.microsoft.com/office/powerpoint/2010/main" val="291023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5A48D7-FA62-4AF9-A6C8-44F0AC896D48}" type="slidenum">
              <a:rPr lang="en-US" smtClean="0"/>
              <a:t>19</a:t>
            </a:fld>
            <a:endParaRPr lang="en-US"/>
          </a:p>
        </p:txBody>
      </p:sp>
    </p:spTree>
    <p:extLst>
      <p:ext uri="{BB962C8B-B14F-4D97-AF65-F5344CB8AC3E}">
        <p14:creationId xmlns:p14="http://schemas.microsoft.com/office/powerpoint/2010/main" val="400922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67A53A2-4FB9-4ED3-BA08-78196A1A5DE2}"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DAD2D-47D9-487C-B0D3-22E21A5027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23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7A53A2-4FB9-4ED3-BA08-78196A1A5DE2}"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DAD2D-47D9-487C-B0D3-22E21A5027AF}" type="slidenum">
              <a:rPr lang="en-US" smtClean="0"/>
              <a:t>‹#›</a:t>
            </a:fld>
            <a:endParaRPr lang="en-US"/>
          </a:p>
        </p:txBody>
      </p:sp>
    </p:spTree>
    <p:extLst>
      <p:ext uri="{BB962C8B-B14F-4D97-AF65-F5344CB8AC3E}">
        <p14:creationId xmlns:p14="http://schemas.microsoft.com/office/powerpoint/2010/main" val="181355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7A53A2-4FB9-4ED3-BA08-78196A1A5DE2}"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DAD2D-47D9-487C-B0D3-22E21A5027AF}" type="slidenum">
              <a:rPr lang="en-US" smtClean="0"/>
              <a:t>‹#›</a:t>
            </a:fld>
            <a:endParaRPr lang="en-US"/>
          </a:p>
        </p:txBody>
      </p:sp>
    </p:spTree>
    <p:extLst>
      <p:ext uri="{BB962C8B-B14F-4D97-AF65-F5344CB8AC3E}">
        <p14:creationId xmlns:p14="http://schemas.microsoft.com/office/powerpoint/2010/main" val="426620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7A53A2-4FB9-4ED3-BA08-78196A1A5DE2}"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DAD2D-47D9-487C-B0D3-22E21A5027AF}" type="slidenum">
              <a:rPr lang="en-US" smtClean="0"/>
              <a:t>‹#›</a:t>
            </a:fld>
            <a:endParaRPr lang="en-US"/>
          </a:p>
        </p:txBody>
      </p:sp>
    </p:spTree>
    <p:extLst>
      <p:ext uri="{BB962C8B-B14F-4D97-AF65-F5344CB8AC3E}">
        <p14:creationId xmlns:p14="http://schemas.microsoft.com/office/powerpoint/2010/main" val="240018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A53A2-4FB9-4ED3-BA08-78196A1A5DE2}"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DAD2D-47D9-487C-B0D3-22E21A5027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33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7A53A2-4FB9-4ED3-BA08-78196A1A5DE2}"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DAD2D-47D9-487C-B0D3-22E21A5027AF}" type="slidenum">
              <a:rPr lang="en-US" smtClean="0"/>
              <a:t>‹#›</a:t>
            </a:fld>
            <a:endParaRPr lang="en-US"/>
          </a:p>
        </p:txBody>
      </p:sp>
    </p:spTree>
    <p:extLst>
      <p:ext uri="{BB962C8B-B14F-4D97-AF65-F5344CB8AC3E}">
        <p14:creationId xmlns:p14="http://schemas.microsoft.com/office/powerpoint/2010/main" val="449983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7A53A2-4FB9-4ED3-BA08-78196A1A5DE2}"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DAD2D-47D9-487C-B0D3-22E21A5027AF}" type="slidenum">
              <a:rPr lang="en-US" smtClean="0"/>
              <a:t>‹#›</a:t>
            </a:fld>
            <a:endParaRPr lang="en-US"/>
          </a:p>
        </p:txBody>
      </p:sp>
    </p:spTree>
    <p:extLst>
      <p:ext uri="{BB962C8B-B14F-4D97-AF65-F5344CB8AC3E}">
        <p14:creationId xmlns:p14="http://schemas.microsoft.com/office/powerpoint/2010/main" val="409414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7A53A2-4FB9-4ED3-BA08-78196A1A5DE2}"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DAD2D-47D9-487C-B0D3-22E21A5027AF}" type="slidenum">
              <a:rPr lang="en-US" smtClean="0"/>
              <a:t>‹#›</a:t>
            </a:fld>
            <a:endParaRPr lang="en-US"/>
          </a:p>
        </p:txBody>
      </p:sp>
    </p:spTree>
    <p:extLst>
      <p:ext uri="{BB962C8B-B14F-4D97-AF65-F5344CB8AC3E}">
        <p14:creationId xmlns:p14="http://schemas.microsoft.com/office/powerpoint/2010/main" val="3253400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67A53A2-4FB9-4ED3-BA08-78196A1A5DE2}" type="datetimeFigureOut">
              <a:rPr lang="en-US" smtClean="0"/>
              <a:t>9/13/2023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F6DAD2D-47D9-487C-B0D3-22E21A5027AF}" type="slidenum">
              <a:rPr lang="en-US" smtClean="0"/>
              <a:t>‹#›</a:t>
            </a:fld>
            <a:endParaRPr lang="en-US"/>
          </a:p>
        </p:txBody>
      </p:sp>
    </p:spTree>
    <p:extLst>
      <p:ext uri="{BB962C8B-B14F-4D97-AF65-F5344CB8AC3E}">
        <p14:creationId xmlns:p14="http://schemas.microsoft.com/office/powerpoint/2010/main" val="1490043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67A53A2-4FB9-4ED3-BA08-78196A1A5DE2}" type="datetimeFigureOut">
              <a:rPr lang="en-US" smtClean="0"/>
              <a:t>9/13/2023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F6DAD2D-47D9-487C-B0D3-22E21A5027AF}" type="slidenum">
              <a:rPr lang="en-US" smtClean="0"/>
              <a:t>‹#›</a:t>
            </a:fld>
            <a:endParaRPr lang="en-US"/>
          </a:p>
        </p:txBody>
      </p:sp>
    </p:spTree>
    <p:extLst>
      <p:ext uri="{BB962C8B-B14F-4D97-AF65-F5344CB8AC3E}">
        <p14:creationId xmlns:p14="http://schemas.microsoft.com/office/powerpoint/2010/main" val="213224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7A53A2-4FB9-4ED3-BA08-78196A1A5DE2}"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DAD2D-47D9-487C-B0D3-22E21A5027AF}" type="slidenum">
              <a:rPr lang="en-US" smtClean="0"/>
              <a:t>‹#›</a:t>
            </a:fld>
            <a:endParaRPr lang="en-US"/>
          </a:p>
        </p:txBody>
      </p:sp>
    </p:spTree>
    <p:extLst>
      <p:ext uri="{BB962C8B-B14F-4D97-AF65-F5344CB8AC3E}">
        <p14:creationId xmlns:p14="http://schemas.microsoft.com/office/powerpoint/2010/main" val="1564325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67A53A2-4FB9-4ED3-BA08-78196A1A5DE2}" type="datetimeFigureOut">
              <a:rPr lang="en-US" smtClean="0"/>
              <a:t>9/13/2023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F6DAD2D-47D9-487C-B0D3-22E21A5027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934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package" Target="../embeddings/Microsoft_Excel_Worksheet.xlsx"/></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28.jpeg"/></Relationships>
</file>

<file path=ppt/slides/_rels/slide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71ECC5-51D9-4E70-89C1-3DCF3A372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73758-4BA4-4A34-B019-AF6346878EF7}"/>
              </a:ext>
            </a:extLst>
          </p:cNvPr>
          <p:cNvSpPr>
            <a:spLocks noGrp="1"/>
          </p:cNvSpPr>
          <p:nvPr>
            <p:ph type="ctrTitle"/>
          </p:nvPr>
        </p:nvSpPr>
        <p:spPr>
          <a:xfrm>
            <a:off x="638423" y="3766457"/>
            <a:ext cx="10909073" cy="1654629"/>
          </a:xfrm>
        </p:spPr>
        <p:txBody>
          <a:bodyPr>
            <a:normAutofit/>
          </a:bodyPr>
          <a:lstStyle/>
          <a:p>
            <a:pPr algn="ctr"/>
            <a:r>
              <a:rPr lang="en-US" sz="6000" dirty="0"/>
              <a:t>Temperature in the LBD Cooperative Effort Area</a:t>
            </a:r>
          </a:p>
        </p:txBody>
      </p:sp>
      <p:sp>
        <p:nvSpPr>
          <p:cNvPr id="3" name="Subtitle 2">
            <a:extLst>
              <a:ext uri="{FF2B5EF4-FFF2-40B4-BE49-F238E27FC236}">
                <a16:creationId xmlns:a16="http://schemas.microsoft.com/office/drawing/2014/main" id="{AD02BA4F-23A5-4575-A176-D2B7C6AAAD93}"/>
              </a:ext>
            </a:extLst>
          </p:cNvPr>
          <p:cNvSpPr>
            <a:spLocks noGrp="1"/>
          </p:cNvSpPr>
          <p:nvPr>
            <p:ph type="subTitle" idx="1"/>
          </p:nvPr>
        </p:nvSpPr>
        <p:spPr>
          <a:xfrm>
            <a:off x="1281474" y="5496089"/>
            <a:ext cx="9622971" cy="771743"/>
          </a:xfrm>
        </p:spPr>
        <p:txBody>
          <a:bodyPr vert="horz" lIns="91440" tIns="45720" rIns="91440" bIns="45720" rtlCol="0">
            <a:normAutofit/>
          </a:bodyPr>
          <a:lstStyle/>
          <a:p>
            <a:pPr algn="ctr"/>
            <a:r>
              <a:rPr lang="en-US" sz="2000" b="1">
                <a:solidFill>
                  <a:schemeClr val="tx1">
                    <a:lumMod val="85000"/>
                    <a:lumOff val="15000"/>
                  </a:schemeClr>
                </a:solidFill>
              </a:rPr>
              <a:t>2018 – 2022 Weekly Average and Daily Maximum data Compilation</a:t>
            </a:r>
          </a:p>
        </p:txBody>
      </p:sp>
      <p:pic>
        <p:nvPicPr>
          <p:cNvPr id="5" name="Video 6" title="Rushing water">
            <a:hlinkClick r:id="" action="ppaction://media"/>
            <a:extLst>
              <a:ext uri="{FF2B5EF4-FFF2-40B4-BE49-F238E27FC236}">
                <a16:creationId xmlns:a16="http://schemas.microsoft.com/office/drawing/2014/main" id="{1FF497F3-A3B5-FE9D-D304-A9E253D8BE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61658" y="932016"/>
            <a:ext cx="4456020" cy="2506511"/>
          </a:xfrm>
          <a:prstGeom prst="rect">
            <a:avLst/>
          </a:prstGeom>
        </p:spPr>
      </p:pic>
      <p:cxnSp>
        <p:nvCxnSpPr>
          <p:cNvPr id="23" name="Straight Connector 22">
            <a:extLst>
              <a:ext uri="{FF2B5EF4-FFF2-40B4-BE49-F238E27FC236}">
                <a16:creationId xmlns:a16="http://schemas.microsoft.com/office/drawing/2014/main" id="{432529AB-8F99-47FB-91B5-93565E543B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5159" y="5433708"/>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E11F890-74C3-40C9-9A8B-A80E38704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27874070-078A-470B-9C8C-BD1BCB55A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67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07238A25-0BD2-4B05-BD20-ECDBCF8B0257}"/>
              </a:ext>
            </a:extLst>
          </p:cNvPr>
          <p:cNvSpPr txBox="1"/>
          <p:nvPr/>
        </p:nvSpPr>
        <p:spPr>
          <a:xfrm>
            <a:off x="457200" y="640080"/>
            <a:ext cx="3659246" cy="292608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400" b="1" spc="-50">
                <a:solidFill>
                  <a:srgbClr val="FFFFFF"/>
                </a:solidFill>
                <a:latin typeface="+mj-lt"/>
                <a:ea typeface="+mj-ea"/>
                <a:cs typeface="+mj-cs"/>
              </a:rPr>
              <a:t>Fraser River and Tributaries</a:t>
            </a:r>
          </a:p>
        </p:txBody>
      </p:sp>
      <p:sp>
        <p:nvSpPr>
          <p:cNvPr id="19" name="Rectangle 18">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4">
            <a:extLst>
              <a:ext uri="{FF2B5EF4-FFF2-40B4-BE49-F238E27FC236}">
                <a16:creationId xmlns:a16="http://schemas.microsoft.com/office/drawing/2014/main" id="{0BE6199D-F7A2-4C97-A02F-F3E7D7B930A3}"/>
              </a:ext>
            </a:extLst>
          </p:cNvPr>
          <p:cNvGrpSpPr/>
          <p:nvPr/>
        </p:nvGrpSpPr>
        <p:grpSpPr>
          <a:xfrm>
            <a:off x="4639733" y="10"/>
            <a:ext cx="7552266" cy="6857990"/>
            <a:chOff x="4639733" y="10"/>
            <a:chExt cx="7552266" cy="6857990"/>
          </a:xfrm>
        </p:grpSpPr>
        <p:pic>
          <p:nvPicPr>
            <p:cNvPr id="4" name="Picture 3">
              <a:extLst>
                <a:ext uri="{FF2B5EF4-FFF2-40B4-BE49-F238E27FC236}">
                  <a16:creationId xmlns:a16="http://schemas.microsoft.com/office/drawing/2014/main" id="{1EE5A76D-615A-40A5-A875-0685F6EF98C1}"/>
                </a:ext>
              </a:extLst>
            </p:cNvPr>
            <p:cNvPicPr>
              <a:picLocks noChangeAspect="1"/>
            </p:cNvPicPr>
            <p:nvPr/>
          </p:nvPicPr>
          <p:blipFill rotWithShape="1">
            <a:blip r:embed="rId2"/>
            <a:srcRect l="1046" r="8377"/>
            <a:stretch/>
          </p:blipFill>
          <p:spPr>
            <a:xfrm>
              <a:off x="4639733" y="10"/>
              <a:ext cx="7552266" cy="6857990"/>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47AE4545-F7ED-4178-9BA7-59AEF60A0822}"/>
                </a:ext>
              </a:extLst>
            </p:cNvPr>
            <p:cNvSpPr txBox="1"/>
            <p:nvPr/>
          </p:nvSpPr>
          <p:spPr>
            <a:xfrm>
              <a:off x="9539926" y="2831703"/>
              <a:ext cx="904973" cy="584775"/>
            </a:xfrm>
            <a:prstGeom prst="rect">
              <a:avLst/>
            </a:prstGeom>
            <a:noFill/>
          </p:spPr>
          <p:txBody>
            <a:bodyPr wrap="square" rtlCol="0">
              <a:spAutoFit/>
            </a:bodyPr>
            <a:lstStyle/>
            <a:p>
              <a:r>
                <a:rPr lang="en-US" sz="1600" b="1" dirty="0"/>
                <a:t>RC-5.1</a:t>
              </a:r>
            </a:p>
            <a:p>
              <a:r>
                <a:rPr lang="en-US" sz="1600" b="1" dirty="0"/>
                <a:t>RC-5.8</a:t>
              </a:r>
            </a:p>
          </p:txBody>
        </p:sp>
        <p:sp>
          <p:nvSpPr>
            <p:cNvPr id="3" name="Isosceles Triangle 2">
              <a:extLst>
                <a:ext uri="{FF2B5EF4-FFF2-40B4-BE49-F238E27FC236}">
                  <a16:creationId xmlns:a16="http://schemas.microsoft.com/office/drawing/2014/main" id="{329FE33E-A97E-49FE-877D-CF11599B04A8}"/>
                </a:ext>
              </a:extLst>
            </p:cNvPr>
            <p:cNvSpPr/>
            <p:nvPr/>
          </p:nvSpPr>
          <p:spPr>
            <a:xfrm>
              <a:off x="9460129" y="2883908"/>
              <a:ext cx="159592" cy="15082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6F48FD51-BACB-40E8-9375-2C04D5361AED}"/>
                </a:ext>
              </a:extLst>
            </p:cNvPr>
            <p:cNvSpPr/>
            <p:nvPr/>
          </p:nvSpPr>
          <p:spPr>
            <a:xfrm>
              <a:off x="9455873" y="3150193"/>
              <a:ext cx="159592" cy="15082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3685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1C8799-427F-4393-8AFB-BC43EFCE54A2}"/>
              </a:ext>
            </a:extLst>
          </p:cNvPr>
          <p:cNvSpPr txBox="1"/>
          <p:nvPr/>
        </p:nvSpPr>
        <p:spPr>
          <a:xfrm>
            <a:off x="8778240" y="182880"/>
            <a:ext cx="2286000" cy="1384995"/>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a:t>
            </a:r>
            <a:endParaRPr lang="en-US" sz="2800" b="1">
              <a:solidFill>
                <a:schemeClr val="accent1"/>
              </a:solidFill>
              <a:cs typeface="Calibri"/>
            </a:endParaRPr>
          </a:p>
          <a:p>
            <a:r>
              <a:rPr lang="en-US" sz="2800" b="1">
                <a:solidFill>
                  <a:schemeClr val="accent1"/>
                </a:solidFill>
              </a:rPr>
              <a:t>FR-Upper</a:t>
            </a:r>
            <a:endParaRPr lang="en-US" sz="2800" b="1">
              <a:solidFill>
                <a:schemeClr val="accent1"/>
              </a:solidFill>
              <a:cs typeface="Calibri"/>
            </a:endParaRPr>
          </a:p>
          <a:p>
            <a:r>
              <a:rPr lang="en-US" sz="2800" b="1">
                <a:solidFill>
                  <a:schemeClr val="accent1"/>
                </a:solidFill>
              </a:rPr>
              <a:t>FR-27.2</a:t>
            </a:r>
            <a:endParaRPr lang="en-US" sz="3600" b="1">
              <a:solidFill>
                <a:schemeClr val="accent1"/>
              </a:solidFill>
            </a:endParaRPr>
          </a:p>
        </p:txBody>
      </p:sp>
      <p:pic>
        <p:nvPicPr>
          <p:cNvPr id="3" name="Picture 3" descr="A close up of a map&#10;&#10;Description generated with high confidence">
            <a:extLst>
              <a:ext uri="{FF2B5EF4-FFF2-40B4-BE49-F238E27FC236}">
                <a16:creationId xmlns:a16="http://schemas.microsoft.com/office/drawing/2014/main" id="{A946BB08-0064-4E04-BFAD-98D5861A47BD}"/>
              </a:ext>
            </a:extLst>
          </p:cNvPr>
          <p:cNvPicPr>
            <a:picLocks noChangeAspect="1"/>
          </p:cNvPicPr>
          <p:nvPr/>
        </p:nvPicPr>
        <p:blipFill>
          <a:blip r:embed="rId2"/>
          <a:stretch>
            <a:fillRect/>
          </a:stretch>
        </p:blipFill>
        <p:spPr>
          <a:xfrm>
            <a:off x="7772400" y="1554480"/>
            <a:ext cx="4171254" cy="3760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8A8991E6-26A7-453C-9CA1-BA74CE828F5B}"/>
              </a:ext>
            </a:extLst>
          </p:cNvPr>
          <p:cNvSpPr/>
          <p:nvPr/>
        </p:nvSpPr>
        <p:spPr>
          <a:xfrm>
            <a:off x="9858027" y="4687157"/>
            <a:ext cx="685253" cy="5090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histogram&#10;&#10;Description automatically generated">
            <a:extLst>
              <a:ext uri="{FF2B5EF4-FFF2-40B4-BE49-F238E27FC236}">
                <a16:creationId xmlns:a16="http://schemas.microsoft.com/office/drawing/2014/main" id="{FB9EC78C-5075-6683-4912-989C1BE3F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46" y="3824601"/>
            <a:ext cx="7333184" cy="2743206"/>
          </a:xfrm>
          <a:prstGeom prst="rect">
            <a:avLst/>
          </a:prstGeom>
          <a:ln w="12700">
            <a:solidFill>
              <a:schemeClr val="tx1"/>
            </a:solidFill>
          </a:ln>
        </p:spPr>
      </p:pic>
      <p:pic>
        <p:nvPicPr>
          <p:cNvPr id="10" name="Picture 9" descr="Chart, line chart&#10;&#10;Description automatically generated">
            <a:extLst>
              <a:ext uri="{FF2B5EF4-FFF2-40B4-BE49-F238E27FC236}">
                <a16:creationId xmlns:a16="http://schemas.microsoft.com/office/drawing/2014/main" id="{8216FC96-2B1B-C321-F4DE-677EED021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47" y="856363"/>
            <a:ext cx="7333184" cy="2743206"/>
          </a:xfrm>
          <a:prstGeom prst="rect">
            <a:avLst/>
          </a:prstGeom>
          <a:ln w="12700">
            <a:solidFill>
              <a:schemeClr val="tx1"/>
            </a:solidFill>
          </a:ln>
        </p:spPr>
      </p:pic>
    </p:spTree>
    <p:extLst>
      <p:ext uri="{BB962C8B-B14F-4D97-AF65-F5344CB8AC3E}">
        <p14:creationId xmlns:p14="http://schemas.microsoft.com/office/powerpoint/2010/main" val="2297183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B551C1-BE61-49B4-8E39-793978568EBE}"/>
              </a:ext>
            </a:extLst>
          </p:cNvPr>
          <p:cNvSpPr txBox="1"/>
          <p:nvPr/>
        </p:nvSpPr>
        <p:spPr>
          <a:xfrm>
            <a:off x="8778240" y="182880"/>
            <a:ext cx="2286000" cy="1384995"/>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a:t>
            </a:r>
            <a:endParaRPr lang="en-US" sz="2800" b="1">
              <a:solidFill>
                <a:schemeClr val="accent1"/>
              </a:solidFill>
              <a:cs typeface="Calibri"/>
            </a:endParaRPr>
          </a:p>
          <a:p>
            <a:r>
              <a:rPr lang="en-US" sz="2800" b="1">
                <a:solidFill>
                  <a:schemeClr val="accent1"/>
                </a:solidFill>
              </a:rPr>
              <a:t>FR-</a:t>
            </a:r>
            <a:r>
              <a:rPr lang="en-US" sz="2800" b="1" err="1">
                <a:solidFill>
                  <a:schemeClr val="accent1"/>
                </a:solidFill>
              </a:rPr>
              <a:t>abvWPSD</a:t>
            </a:r>
            <a:endParaRPr lang="en-US" sz="2800" b="1">
              <a:solidFill>
                <a:schemeClr val="accent1"/>
              </a:solidFill>
              <a:cs typeface="Calibri"/>
            </a:endParaRPr>
          </a:p>
          <a:p>
            <a:r>
              <a:rPr lang="en-US" sz="2800" b="1">
                <a:solidFill>
                  <a:schemeClr val="accent1"/>
                </a:solidFill>
                <a:cs typeface="Calibri"/>
              </a:rPr>
              <a:t>FR-23.4</a:t>
            </a:r>
          </a:p>
        </p:txBody>
      </p:sp>
      <p:pic>
        <p:nvPicPr>
          <p:cNvPr id="5" name="Picture 3" descr="A close up of a map&#10;&#10;Description generated with high confidence">
            <a:extLst>
              <a:ext uri="{FF2B5EF4-FFF2-40B4-BE49-F238E27FC236}">
                <a16:creationId xmlns:a16="http://schemas.microsoft.com/office/drawing/2014/main" id="{BA5B5C1D-ED4B-466F-B565-1AFEAF3C788D}"/>
              </a:ext>
            </a:extLst>
          </p:cNvPr>
          <p:cNvPicPr>
            <a:picLocks noChangeAspect="1"/>
          </p:cNvPicPr>
          <p:nvPr/>
        </p:nvPicPr>
        <p:blipFill>
          <a:blip r:embed="rId2"/>
          <a:stretch>
            <a:fillRect/>
          </a:stretch>
        </p:blipFill>
        <p:spPr>
          <a:xfrm>
            <a:off x="7772400" y="1554480"/>
            <a:ext cx="4171254" cy="3760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9DC1779E-D34E-4C91-84E5-20550A87E5C4}"/>
              </a:ext>
            </a:extLst>
          </p:cNvPr>
          <p:cNvSpPr/>
          <p:nvPr/>
        </p:nvSpPr>
        <p:spPr>
          <a:xfrm>
            <a:off x="8858311" y="1955870"/>
            <a:ext cx="697583" cy="377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histogram&#10;&#10;Description automatically generated">
            <a:extLst>
              <a:ext uri="{FF2B5EF4-FFF2-40B4-BE49-F238E27FC236}">
                <a16:creationId xmlns:a16="http://schemas.microsoft.com/office/drawing/2014/main" id="{9AF2F204-87D2-AB36-9F4A-8C0F8730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24" y="3931914"/>
            <a:ext cx="7395329" cy="2743206"/>
          </a:xfrm>
          <a:prstGeom prst="rect">
            <a:avLst/>
          </a:prstGeom>
          <a:ln w="12700">
            <a:solidFill>
              <a:schemeClr val="tx1"/>
            </a:solidFill>
          </a:ln>
        </p:spPr>
      </p:pic>
      <p:pic>
        <p:nvPicPr>
          <p:cNvPr id="10" name="Picture 9">
            <a:extLst>
              <a:ext uri="{FF2B5EF4-FFF2-40B4-BE49-F238E27FC236}">
                <a16:creationId xmlns:a16="http://schemas.microsoft.com/office/drawing/2014/main" id="{D58A00E6-FB9A-7825-06FE-D48366B69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25" y="875377"/>
            <a:ext cx="7395328" cy="2743206"/>
          </a:xfrm>
          <a:prstGeom prst="rect">
            <a:avLst/>
          </a:prstGeom>
          <a:ln w="12700">
            <a:solidFill>
              <a:schemeClr val="tx1"/>
            </a:solidFill>
          </a:ln>
        </p:spPr>
      </p:pic>
    </p:spTree>
    <p:extLst>
      <p:ext uri="{BB962C8B-B14F-4D97-AF65-F5344CB8AC3E}">
        <p14:creationId xmlns:p14="http://schemas.microsoft.com/office/powerpoint/2010/main" val="376939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91CD38-FD16-4893-8557-7FB7B5F6E5CE}"/>
              </a:ext>
            </a:extLst>
          </p:cNvPr>
          <p:cNvSpPr txBox="1"/>
          <p:nvPr/>
        </p:nvSpPr>
        <p:spPr>
          <a:xfrm>
            <a:off x="8778240" y="182880"/>
            <a:ext cx="2286000" cy="1384995"/>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a:t>
            </a:r>
            <a:endParaRPr lang="en-US" sz="2800" b="1">
              <a:solidFill>
                <a:schemeClr val="accent1"/>
              </a:solidFill>
              <a:cs typeface="Calibri"/>
            </a:endParaRPr>
          </a:p>
          <a:p>
            <a:r>
              <a:rPr lang="en-US" sz="2800" b="1">
                <a:solidFill>
                  <a:schemeClr val="accent1"/>
                </a:solidFill>
              </a:rPr>
              <a:t>FR-</a:t>
            </a:r>
            <a:r>
              <a:rPr lang="en-US" sz="2800" b="1" err="1">
                <a:solidFill>
                  <a:schemeClr val="accent1"/>
                </a:solidFill>
              </a:rPr>
              <a:t>blwWPSD</a:t>
            </a:r>
            <a:endParaRPr lang="en-US" sz="2800" b="1">
              <a:solidFill>
                <a:schemeClr val="accent1"/>
              </a:solidFill>
              <a:cs typeface="Calibri"/>
            </a:endParaRPr>
          </a:p>
          <a:p>
            <a:r>
              <a:rPr lang="en-US" sz="2800" b="1">
                <a:solidFill>
                  <a:schemeClr val="accent1"/>
                </a:solidFill>
                <a:cs typeface="Calibri"/>
              </a:rPr>
              <a:t>FR-23.2</a:t>
            </a:r>
          </a:p>
        </p:txBody>
      </p:sp>
      <p:pic>
        <p:nvPicPr>
          <p:cNvPr id="6" name="Picture 3" descr="A close up of a map&#10;&#10;Description generated with high confidence">
            <a:extLst>
              <a:ext uri="{FF2B5EF4-FFF2-40B4-BE49-F238E27FC236}">
                <a16:creationId xmlns:a16="http://schemas.microsoft.com/office/drawing/2014/main" id="{6C5F43D9-6B67-4CDF-B04F-5D877E022AA6}"/>
              </a:ext>
            </a:extLst>
          </p:cNvPr>
          <p:cNvPicPr>
            <a:picLocks noChangeAspect="1"/>
          </p:cNvPicPr>
          <p:nvPr/>
        </p:nvPicPr>
        <p:blipFill>
          <a:blip r:embed="rId2"/>
          <a:stretch>
            <a:fillRect/>
          </a:stretch>
        </p:blipFill>
        <p:spPr>
          <a:xfrm>
            <a:off x="7772400" y="1554480"/>
            <a:ext cx="4171254" cy="37604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Oval 6">
            <a:extLst>
              <a:ext uri="{FF2B5EF4-FFF2-40B4-BE49-F238E27FC236}">
                <a16:creationId xmlns:a16="http://schemas.microsoft.com/office/drawing/2014/main" id="{5B777282-6949-4A2A-9B43-1B8C7A9BA0DF}"/>
              </a:ext>
            </a:extLst>
          </p:cNvPr>
          <p:cNvSpPr/>
          <p:nvPr/>
        </p:nvSpPr>
        <p:spPr>
          <a:xfrm>
            <a:off x="8778240" y="1828803"/>
            <a:ext cx="716438"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histogram&#10;&#10;Description automatically generated">
            <a:extLst>
              <a:ext uri="{FF2B5EF4-FFF2-40B4-BE49-F238E27FC236}">
                <a16:creationId xmlns:a16="http://schemas.microsoft.com/office/drawing/2014/main" id="{AB0CBDA6-E5EE-28AD-3434-04082ACA9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46" y="3836897"/>
            <a:ext cx="7350940" cy="2743206"/>
          </a:xfrm>
          <a:prstGeom prst="rect">
            <a:avLst/>
          </a:prstGeom>
          <a:ln w="12700">
            <a:solidFill>
              <a:schemeClr val="tx1"/>
            </a:solidFill>
          </a:ln>
        </p:spPr>
      </p:pic>
      <p:pic>
        <p:nvPicPr>
          <p:cNvPr id="8" name="Picture 7" descr="Chart, line chart, histogram&#10;&#10;Description automatically generated">
            <a:extLst>
              <a:ext uri="{FF2B5EF4-FFF2-40B4-BE49-F238E27FC236}">
                <a16:creationId xmlns:a16="http://schemas.microsoft.com/office/drawing/2014/main" id="{4D9AD9ED-E242-1915-34D8-C1470610B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46" y="768282"/>
            <a:ext cx="7350940" cy="2743206"/>
          </a:xfrm>
          <a:prstGeom prst="rect">
            <a:avLst/>
          </a:prstGeom>
          <a:ln w="12700">
            <a:solidFill>
              <a:schemeClr val="tx1"/>
            </a:solidFill>
          </a:ln>
        </p:spPr>
      </p:pic>
    </p:spTree>
    <p:extLst>
      <p:ext uri="{BB962C8B-B14F-4D97-AF65-F5344CB8AC3E}">
        <p14:creationId xmlns:p14="http://schemas.microsoft.com/office/powerpoint/2010/main" val="1693808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17E2E3-F13A-4DA6-94C8-2445741575DB}"/>
              </a:ext>
            </a:extLst>
          </p:cNvPr>
          <p:cNvSpPr txBox="1"/>
          <p:nvPr/>
        </p:nvSpPr>
        <p:spPr>
          <a:xfrm>
            <a:off x="7851675" y="182880"/>
            <a:ext cx="3914774"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a:t>
            </a:r>
            <a:r>
              <a:rPr lang="en-US" sz="2800" b="1">
                <a:solidFill>
                  <a:schemeClr val="accent1"/>
                </a:solidFill>
                <a:cs typeface="Calibri"/>
              </a:rPr>
              <a:t> - </a:t>
            </a:r>
            <a:r>
              <a:rPr lang="en-US" sz="2800" b="1">
                <a:solidFill>
                  <a:schemeClr val="accent1"/>
                </a:solidFill>
              </a:rPr>
              <a:t>FR-</a:t>
            </a:r>
            <a:r>
              <a:rPr lang="en-US" sz="2800" b="1" err="1">
                <a:solidFill>
                  <a:schemeClr val="accent1"/>
                </a:solidFill>
              </a:rPr>
              <a:t>blwWP</a:t>
            </a:r>
            <a:r>
              <a:rPr lang="en-US" sz="2800" b="1">
                <a:solidFill>
                  <a:schemeClr val="accent1"/>
                </a:solidFill>
                <a:cs typeface="Calibri"/>
              </a:rPr>
              <a:t> - </a:t>
            </a:r>
            <a:r>
              <a:rPr lang="en-US" sz="2800" b="1">
                <a:solidFill>
                  <a:schemeClr val="accent1"/>
                </a:solidFill>
              </a:rPr>
              <a:t>FR-22.5</a:t>
            </a:r>
            <a:endParaRPr lang="en-US" sz="2800" b="1">
              <a:solidFill>
                <a:schemeClr val="accent1"/>
              </a:solidFill>
              <a:cs typeface="Calibri"/>
            </a:endParaRPr>
          </a:p>
        </p:txBody>
      </p:sp>
      <p:pic>
        <p:nvPicPr>
          <p:cNvPr id="3" name="Picture 3" descr="A close up of a map&#10;&#10;Description generated with high confidence">
            <a:extLst>
              <a:ext uri="{FF2B5EF4-FFF2-40B4-BE49-F238E27FC236}">
                <a16:creationId xmlns:a16="http://schemas.microsoft.com/office/drawing/2014/main" id="{15D01644-A959-43A0-832F-549E3492D311}"/>
              </a:ext>
            </a:extLst>
          </p:cNvPr>
          <p:cNvPicPr preferRelativeResize="0">
            <a:picLocks/>
          </p:cNvPicPr>
          <p:nvPr/>
        </p:nvPicPr>
        <p:blipFill>
          <a:blip r:embed="rId2"/>
          <a:stretch>
            <a:fillRect/>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5CC83363-9B40-4898-81AA-FF105DC971C2}"/>
              </a:ext>
            </a:extLst>
          </p:cNvPr>
          <p:cNvSpPr/>
          <p:nvPr/>
        </p:nvSpPr>
        <p:spPr>
          <a:xfrm>
            <a:off x="8396483" y="799977"/>
            <a:ext cx="549555"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histogram&#10;&#10;Description automatically generated">
            <a:extLst>
              <a:ext uri="{FF2B5EF4-FFF2-40B4-BE49-F238E27FC236}">
                <a16:creationId xmlns:a16="http://schemas.microsoft.com/office/drawing/2014/main" id="{F09299DF-D3B8-3136-E962-9D15B4453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 y="3836834"/>
            <a:ext cx="7357962" cy="2743206"/>
          </a:xfrm>
          <a:prstGeom prst="rect">
            <a:avLst/>
          </a:prstGeom>
          <a:ln w="12700">
            <a:solidFill>
              <a:schemeClr val="tx1"/>
            </a:solidFill>
          </a:ln>
        </p:spPr>
      </p:pic>
      <p:pic>
        <p:nvPicPr>
          <p:cNvPr id="9" name="Picture 8" descr="Chart, line chart, histogram&#10;&#10;Description automatically generated">
            <a:extLst>
              <a:ext uri="{FF2B5EF4-FFF2-40B4-BE49-F238E27FC236}">
                <a16:creationId xmlns:a16="http://schemas.microsoft.com/office/drawing/2014/main" id="{ABC7D571-6DD1-C3A7-92DD-36F774069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 y="799977"/>
            <a:ext cx="7337705" cy="2743206"/>
          </a:xfrm>
          <a:prstGeom prst="rect">
            <a:avLst/>
          </a:prstGeom>
          <a:ln w="12700">
            <a:solidFill>
              <a:schemeClr val="tx1"/>
            </a:solidFill>
          </a:ln>
        </p:spPr>
      </p:pic>
    </p:spTree>
    <p:extLst>
      <p:ext uri="{BB962C8B-B14F-4D97-AF65-F5344CB8AC3E}">
        <p14:creationId xmlns:p14="http://schemas.microsoft.com/office/powerpoint/2010/main" val="1283140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D9BBF2-C584-4ED4-929F-8503FF4856DC}"/>
              </a:ext>
            </a:extLst>
          </p:cNvPr>
          <p:cNvSpPr txBox="1"/>
          <p:nvPr/>
        </p:nvSpPr>
        <p:spPr>
          <a:xfrm>
            <a:off x="7772400" y="182880"/>
            <a:ext cx="4007739"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 </a:t>
            </a:r>
            <a:r>
              <a:rPr lang="en-US" sz="2800" b="1">
                <a:solidFill>
                  <a:schemeClr val="accent1"/>
                </a:solidFill>
                <a:cs typeface="Calibri"/>
              </a:rPr>
              <a:t>- </a:t>
            </a:r>
            <a:r>
              <a:rPr lang="en-US" sz="2800" b="1">
                <a:solidFill>
                  <a:schemeClr val="accent1"/>
                </a:solidFill>
              </a:rPr>
              <a:t>Elk-</a:t>
            </a:r>
            <a:r>
              <a:rPr lang="en-US" sz="2800" b="1" err="1">
                <a:solidFill>
                  <a:schemeClr val="accent1"/>
                </a:solidFill>
              </a:rPr>
              <a:t>blwDWB</a:t>
            </a:r>
            <a:r>
              <a:rPr lang="en-US" sz="2800" b="1">
                <a:solidFill>
                  <a:schemeClr val="accent1"/>
                </a:solidFill>
              </a:rPr>
              <a:t> </a:t>
            </a:r>
            <a:r>
              <a:rPr lang="en-US" sz="2800" b="1">
                <a:solidFill>
                  <a:schemeClr val="accent1"/>
                </a:solidFill>
                <a:cs typeface="Calibri"/>
              </a:rPr>
              <a:t>- </a:t>
            </a:r>
            <a:r>
              <a:rPr lang="en-US" sz="2800" b="1">
                <a:solidFill>
                  <a:schemeClr val="accent1"/>
                </a:solidFill>
              </a:rPr>
              <a:t>EC-5.5</a:t>
            </a:r>
            <a:endParaRPr lang="en-US" sz="2800" b="1">
              <a:solidFill>
                <a:schemeClr val="accent1"/>
              </a:solidFill>
              <a:cs typeface="Calibri"/>
            </a:endParaRPr>
          </a:p>
        </p:txBody>
      </p:sp>
      <p:pic>
        <p:nvPicPr>
          <p:cNvPr id="4" name="Picture 3" descr="A picture containing text, map&#10;&#10;Description automatically generated">
            <a:extLst>
              <a:ext uri="{FF2B5EF4-FFF2-40B4-BE49-F238E27FC236}">
                <a16:creationId xmlns:a16="http://schemas.microsoft.com/office/drawing/2014/main" id="{3371FADF-786F-4996-A890-7D9737ECAD16}"/>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21444854-F30F-4F1E-95D9-1EAC197510B4}"/>
              </a:ext>
            </a:extLst>
          </p:cNvPr>
          <p:cNvSpPr/>
          <p:nvPr/>
        </p:nvSpPr>
        <p:spPr>
          <a:xfrm>
            <a:off x="8175645" y="4053705"/>
            <a:ext cx="544149"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10;&#10;Description automatically generated">
            <a:extLst>
              <a:ext uri="{FF2B5EF4-FFF2-40B4-BE49-F238E27FC236}">
                <a16:creationId xmlns:a16="http://schemas.microsoft.com/office/drawing/2014/main" id="{8FF87847-AE4D-AB68-A252-E51D50CDD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24" y="3834260"/>
            <a:ext cx="7380474" cy="2743206"/>
          </a:xfrm>
          <a:prstGeom prst="rect">
            <a:avLst/>
          </a:prstGeom>
          <a:ln w="12700">
            <a:solidFill>
              <a:schemeClr val="tx1"/>
            </a:solidFill>
          </a:ln>
        </p:spPr>
      </p:pic>
      <p:pic>
        <p:nvPicPr>
          <p:cNvPr id="9" name="Picture 8" descr="Chart, line chart&#10;&#10;Description automatically generated">
            <a:extLst>
              <a:ext uri="{FF2B5EF4-FFF2-40B4-BE49-F238E27FC236}">
                <a16:creationId xmlns:a16="http://schemas.microsoft.com/office/drawing/2014/main" id="{C3C399F2-9387-613C-9242-0D01C5DD9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24" y="883832"/>
            <a:ext cx="7380474" cy="2743206"/>
          </a:xfrm>
          <a:prstGeom prst="rect">
            <a:avLst/>
          </a:prstGeom>
          <a:ln w="12700">
            <a:solidFill>
              <a:schemeClr val="tx1"/>
            </a:solidFill>
          </a:ln>
        </p:spPr>
      </p:pic>
    </p:spTree>
    <p:extLst>
      <p:ext uri="{BB962C8B-B14F-4D97-AF65-F5344CB8AC3E}">
        <p14:creationId xmlns:p14="http://schemas.microsoft.com/office/powerpoint/2010/main" val="152197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E36731-8596-47EF-864B-AE509019C97F}"/>
              </a:ext>
            </a:extLst>
          </p:cNvPr>
          <p:cNvSpPr txBox="1"/>
          <p:nvPr/>
        </p:nvSpPr>
        <p:spPr>
          <a:xfrm>
            <a:off x="7772400" y="182880"/>
            <a:ext cx="4039386"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a:t>
            </a:r>
            <a:r>
              <a:rPr lang="en-US" sz="2800" b="1">
                <a:cs typeface="Calibri"/>
              </a:rPr>
              <a:t> – </a:t>
            </a:r>
            <a:r>
              <a:rPr lang="en-US" sz="2800" b="1"/>
              <a:t>LVC-</a:t>
            </a:r>
            <a:r>
              <a:rPr lang="en-US" sz="2800" b="1" err="1"/>
              <a:t>abvWP</a:t>
            </a:r>
            <a:r>
              <a:rPr lang="en-US" sz="2800" b="1"/>
              <a:t> - LVC-0.2</a:t>
            </a:r>
            <a:endParaRPr lang="en-US" sz="2800" b="1">
              <a:cs typeface="Calibri"/>
            </a:endParaRPr>
          </a:p>
        </p:txBody>
      </p:sp>
      <p:pic>
        <p:nvPicPr>
          <p:cNvPr id="3" name="Picture 2" descr="A picture containing text, map&#10;&#10;Description automatically generated">
            <a:extLst>
              <a:ext uri="{FF2B5EF4-FFF2-40B4-BE49-F238E27FC236}">
                <a16:creationId xmlns:a16="http://schemas.microsoft.com/office/drawing/2014/main" id="{8DFCF395-53B6-4C4F-8237-D9F5947CD1F6}"/>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89D80ACB-3AA2-4834-B79D-BF1D11AD9916}"/>
              </a:ext>
            </a:extLst>
          </p:cNvPr>
          <p:cNvSpPr/>
          <p:nvPr/>
        </p:nvSpPr>
        <p:spPr>
          <a:xfrm>
            <a:off x="10360647" y="2816259"/>
            <a:ext cx="543907"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10;&#10;Description automatically generated">
            <a:extLst>
              <a:ext uri="{FF2B5EF4-FFF2-40B4-BE49-F238E27FC236}">
                <a16:creationId xmlns:a16="http://schemas.microsoft.com/office/drawing/2014/main" id="{77A4E5B0-2E61-9E91-2F5D-52DCF05C4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 y="3744419"/>
            <a:ext cx="7295817" cy="2743206"/>
          </a:xfrm>
          <a:prstGeom prst="rect">
            <a:avLst/>
          </a:prstGeom>
          <a:ln w="12700">
            <a:solidFill>
              <a:schemeClr val="tx1"/>
            </a:solidFill>
          </a:ln>
        </p:spPr>
      </p:pic>
      <p:pic>
        <p:nvPicPr>
          <p:cNvPr id="10" name="Picture 9" descr="Chart, line chart&#10;&#10;Description automatically generated">
            <a:extLst>
              <a:ext uri="{FF2B5EF4-FFF2-40B4-BE49-F238E27FC236}">
                <a16:creationId xmlns:a16="http://schemas.microsoft.com/office/drawing/2014/main" id="{36540FD3-793A-84ED-46D2-7347DE752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 y="706100"/>
            <a:ext cx="7295817" cy="2743206"/>
          </a:xfrm>
          <a:prstGeom prst="rect">
            <a:avLst/>
          </a:prstGeom>
          <a:ln w="12700">
            <a:solidFill>
              <a:schemeClr val="tx1"/>
            </a:solidFill>
          </a:ln>
        </p:spPr>
      </p:pic>
    </p:spTree>
    <p:extLst>
      <p:ext uri="{BB962C8B-B14F-4D97-AF65-F5344CB8AC3E}">
        <p14:creationId xmlns:p14="http://schemas.microsoft.com/office/powerpoint/2010/main" val="3134520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FE4E8-0858-4258-A46B-828345BE83F0}"/>
              </a:ext>
            </a:extLst>
          </p:cNvPr>
          <p:cNvSpPr txBox="1"/>
          <p:nvPr/>
        </p:nvSpPr>
        <p:spPr>
          <a:xfrm>
            <a:off x="8398683" y="182880"/>
            <a:ext cx="2917098"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a:t>
            </a:r>
            <a:r>
              <a:rPr lang="en-US" sz="2800" b="1">
                <a:cs typeface="Calibri"/>
              </a:rPr>
              <a:t> - </a:t>
            </a:r>
            <a:r>
              <a:rPr lang="en-US" sz="2800" b="1"/>
              <a:t>VC-WP</a:t>
            </a:r>
            <a:r>
              <a:rPr lang="en-US" sz="2800" b="1">
                <a:cs typeface="Calibri"/>
              </a:rPr>
              <a:t> - </a:t>
            </a:r>
            <a:r>
              <a:rPr lang="en-US" sz="2800" b="1"/>
              <a:t>VC-0</a:t>
            </a:r>
            <a:endParaRPr lang="en-US" sz="2800" b="1">
              <a:cs typeface="Calibri"/>
            </a:endParaRPr>
          </a:p>
        </p:txBody>
      </p:sp>
      <p:pic>
        <p:nvPicPr>
          <p:cNvPr id="3" name="Picture 2" descr="A picture containing text, map&#10;&#10;Description automatically generated">
            <a:extLst>
              <a:ext uri="{FF2B5EF4-FFF2-40B4-BE49-F238E27FC236}">
                <a16:creationId xmlns:a16="http://schemas.microsoft.com/office/drawing/2014/main" id="{FD3D4F7A-CDD1-4114-A71E-382313282984}"/>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6AC322A5-AD87-4DEC-BC5A-5B33C6BE2B3C}"/>
              </a:ext>
            </a:extLst>
          </p:cNvPr>
          <p:cNvSpPr/>
          <p:nvPr/>
        </p:nvSpPr>
        <p:spPr>
          <a:xfrm>
            <a:off x="10925666" y="1733263"/>
            <a:ext cx="532909"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559695D-D1E3-44B1-8D31-55B524CC7ECF}"/>
              </a:ext>
            </a:extLst>
          </p:cNvPr>
          <p:cNvSpPr txBox="1"/>
          <p:nvPr/>
        </p:nvSpPr>
        <p:spPr>
          <a:xfrm>
            <a:off x="8111170" y="4560358"/>
            <a:ext cx="3633536" cy="646331"/>
          </a:xfrm>
          <a:prstGeom prst="rect">
            <a:avLst/>
          </a:prstGeom>
          <a:noFill/>
        </p:spPr>
        <p:txBody>
          <a:bodyPr wrap="square" rtlCol="0">
            <a:spAutoFit/>
          </a:bodyPr>
          <a:lstStyle/>
          <a:p>
            <a:r>
              <a:rPr lang="en-US"/>
              <a:t>Data Gap: </a:t>
            </a:r>
          </a:p>
          <a:p>
            <a:r>
              <a:rPr lang="en-US"/>
              <a:t>	-2020: Rig found out of water. </a:t>
            </a:r>
          </a:p>
        </p:txBody>
      </p:sp>
      <p:pic>
        <p:nvPicPr>
          <p:cNvPr id="6" name="Picture 5" descr="Chart, histogram&#10;&#10;Description automatically generated">
            <a:extLst>
              <a:ext uri="{FF2B5EF4-FFF2-40B4-BE49-F238E27FC236}">
                <a16:creationId xmlns:a16="http://schemas.microsoft.com/office/drawing/2014/main" id="{74FD2648-6D06-DDB8-DA8D-DCB7A2D8E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80" y="3759776"/>
            <a:ext cx="7395852" cy="2743206"/>
          </a:xfrm>
          <a:prstGeom prst="rect">
            <a:avLst/>
          </a:prstGeom>
          <a:ln w="12700">
            <a:solidFill>
              <a:schemeClr val="tx1"/>
            </a:solidFill>
          </a:ln>
        </p:spPr>
      </p:pic>
      <p:pic>
        <p:nvPicPr>
          <p:cNvPr id="11" name="Picture 10" descr="Chart, line chart&#10;&#10;Description automatically generated">
            <a:extLst>
              <a:ext uri="{FF2B5EF4-FFF2-40B4-BE49-F238E27FC236}">
                <a16:creationId xmlns:a16="http://schemas.microsoft.com/office/drawing/2014/main" id="{0A8103BC-CD11-28F4-544E-2980740D0B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80" y="818959"/>
            <a:ext cx="7395852" cy="2743206"/>
          </a:xfrm>
          <a:prstGeom prst="rect">
            <a:avLst/>
          </a:prstGeom>
          <a:ln w="12700">
            <a:solidFill>
              <a:schemeClr val="tx1"/>
            </a:solidFill>
          </a:ln>
        </p:spPr>
      </p:pic>
    </p:spTree>
    <p:extLst>
      <p:ext uri="{BB962C8B-B14F-4D97-AF65-F5344CB8AC3E}">
        <p14:creationId xmlns:p14="http://schemas.microsoft.com/office/powerpoint/2010/main" val="381408096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91F982-EA28-42CD-A30F-BAA69423B0C4}"/>
              </a:ext>
            </a:extLst>
          </p:cNvPr>
          <p:cNvSpPr txBox="1"/>
          <p:nvPr/>
        </p:nvSpPr>
        <p:spPr>
          <a:xfrm>
            <a:off x="7484882" y="182880"/>
            <a:ext cx="4707117"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CSII</a:t>
            </a:r>
            <a:r>
              <a:rPr lang="en-US" sz="2800" b="1">
                <a:cs typeface="Calibri"/>
              </a:rPr>
              <a:t> - </a:t>
            </a:r>
            <a:r>
              <a:rPr lang="en-US" sz="2800" b="1"/>
              <a:t>FR20-Rendezvous</a:t>
            </a:r>
            <a:r>
              <a:rPr lang="en-US" sz="2800" b="1">
                <a:cs typeface="Calibri"/>
              </a:rPr>
              <a:t> - </a:t>
            </a:r>
            <a:r>
              <a:rPr lang="en-US" sz="2800" b="1"/>
              <a:t>FR-20</a:t>
            </a:r>
            <a:endParaRPr lang="en-US" sz="2800" b="1">
              <a:cs typeface="Calibri"/>
            </a:endParaRPr>
          </a:p>
        </p:txBody>
      </p:sp>
      <p:pic>
        <p:nvPicPr>
          <p:cNvPr id="3" name="Picture 2" descr="A picture containing text, map&#10;&#10;Description automatically generated">
            <a:extLst>
              <a:ext uri="{FF2B5EF4-FFF2-40B4-BE49-F238E27FC236}">
                <a16:creationId xmlns:a16="http://schemas.microsoft.com/office/drawing/2014/main" id="{CFF0898E-2C3B-4BF2-B499-03ED50B7793E}"/>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99C97E7A-A2B9-4B51-93A2-65816295908E}"/>
              </a:ext>
            </a:extLst>
          </p:cNvPr>
          <p:cNvSpPr/>
          <p:nvPr/>
        </p:nvSpPr>
        <p:spPr>
          <a:xfrm>
            <a:off x="10652288" y="706100"/>
            <a:ext cx="499620"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histogram&#10;&#10;Description automatically generated">
            <a:extLst>
              <a:ext uri="{FF2B5EF4-FFF2-40B4-BE49-F238E27FC236}">
                <a16:creationId xmlns:a16="http://schemas.microsoft.com/office/drawing/2014/main" id="{E673747E-AD15-1E4F-CA8F-393887D05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 y="3660251"/>
            <a:ext cx="7313573" cy="2743206"/>
          </a:xfrm>
          <a:prstGeom prst="rect">
            <a:avLst/>
          </a:prstGeom>
          <a:ln w="12700">
            <a:solidFill>
              <a:schemeClr val="tx1"/>
            </a:solidFill>
          </a:ln>
        </p:spPr>
      </p:pic>
      <p:pic>
        <p:nvPicPr>
          <p:cNvPr id="9" name="Picture 8" descr="Chart&#10;&#10;Description automatically generated">
            <a:extLst>
              <a:ext uri="{FF2B5EF4-FFF2-40B4-BE49-F238E27FC236}">
                <a16:creationId xmlns:a16="http://schemas.microsoft.com/office/drawing/2014/main" id="{12C3907C-AAE3-E05D-CF78-E4D9A8D64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 y="694944"/>
            <a:ext cx="7313572" cy="2743206"/>
          </a:xfrm>
          <a:prstGeom prst="rect">
            <a:avLst/>
          </a:prstGeom>
          <a:ln w="12700">
            <a:solidFill>
              <a:schemeClr val="tx1"/>
            </a:solidFill>
          </a:ln>
        </p:spPr>
      </p:pic>
    </p:spTree>
    <p:extLst>
      <p:ext uri="{BB962C8B-B14F-4D97-AF65-F5344CB8AC3E}">
        <p14:creationId xmlns:p14="http://schemas.microsoft.com/office/powerpoint/2010/main" val="3944975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7AE399-EBE0-4C93-8665-76AC5DA49C52}"/>
              </a:ext>
            </a:extLst>
          </p:cNvPr>
          <p:cNvSpPr txBox="1"/>
          <p:nvPr/>
        </p:nvSpPr>
        <p:spPr>
          <a:xfrm>
            <a:off x="7863840" y="182880"/>
            <a:ext cx="3857625"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CSII</a:t>
            </a:r>
            <a:r>
              <a:rPr lang="en-US" sz="2800" b="1">
                <a:cs typeface="Calibri"/>
              </a:rPr>
              <a:t> - </a:t>
            </a:r>
            <a:r>
              <a:rPr lang="en-US" sz="2800" b="1"/>
              <a:t>FR-CR804</a:t>
            </a:r>
            <a:r>
              <a:rPr lang="en-US" sz="2800" b="1">
                <a:cs typeface="Calibri"/>
              </a:rPr>
              <a:t> - </a:t>
            </a:r>
            <a:r>
              <a:rPr lang="en-US" sz="2800" b="1"/>
              <a:t>FR-18.1</a:t>
            </a:r>
            <a:endParaRPr lang="en-US" sz="2800" b="1">
              <a:cs typeface="Calibri"/>
            </a:endParaRPr>
          </a:p>
        </p:txBody>
      </p:sp>
      <p:pic>
        <p:nvPicPr>
          <p:cNvPr id="4" name="Picture 3" descr="A picture containing text, map&#10;&#10;Description automatically generated">
            <a:extLst>
              <a:ext uri="{FF2B5EF4-FFF2-40B4-BE49-F238E27FC236}">
                <a16:creationId xmlns:a16="http://schemas.microsoft.com/office/drawing/2014/main" id="{D820DA42-874C-4F0F-9039-0809EBA8C060}"/>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7BC9D09A-0446-453D-A9C9-F2D0F5D2D169}"/>
              </a:ext>
            </a:extLst>
          </p:cNvPr>
          <p:cNvSpPr/>
          <p:nvPr/>
        </p:nvSpPr>
        <p:spPr>
          <a:xfrm>
            <a:off x="11325311" y="1828803"/>
            <a:ext cx="558832" cy="3016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histogram&#10;&#10;Description automatically generated">
            <a:extLst>
              <a:ext uri="{FF2B5EF4-FFF2-40B4-BE49-F238E27FC236}">
                <a16:creationId xmlns:a16="http://schemas.microsoft.com/office/drawing/2014/main" id="{B855A484-4BD2-4170-6324-468262145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704" y="3766351"/>
            <a:ext cx="7377097" cy="2743206"/>
          </a:xfrm>
          <a:prstGeom prst="rect">
            <a:avLst/>
          </a:prstGeom>
          <a:ln w="12700">
            <a:solidFill>
              <a:schemeClr val="tx1"/>
            </a:solidFill>
          </a:ln>
        </p:spPr>
      </p:pic>
      <p:pic>
        <p:nvPicPr>
          <p:cNvPr id="10" name="Picture 9" descr="Chart&#10;&#10;Description automatically generated">
            <a:extLst>
              <a:ext uri="{FF2B5EF4-FFF2-40B4-BE49-F238E27FC236}">
                <a16:creationId xmlns:a16="http://schemas.microsoft.com/office/drawing/2014/main" id="{117922FF-F263-190D-E2AB-63309A11C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04" y="758823"/>
            <a:ext cx="7377097" cy="2743206"/>
          </a:xfrm>
          <a:prstGeom prst="rect">
            <a:avLst/>
          </a:prstGeom>
          <a:ln w="12700">
            <a:solidFill>
              <a:schemeClr val="tx1"/>
            </a:solidFill>
          </a:ln>
        </p:spPr>
      </p:pic>
    </p:spTree>
    <p:extLst>
      <p:ext uri="{BB962C8B-B14F-4D97-AF65-F5344CB8AC3E}">
        <p14:creationId xmlns:p14="http://schemas.microsoft.com/office/powerpoint/2010/main" val="979626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3ECC-FC0E-CB03-EAA8-8C9BCA992E57}"/>
              </a:ext>
            </a:extLst>
          </p:cNvPr>
          <p:cNvSpPr>
            <a:spLocks noGrp="1"/>
          </p:cNvSpPr>
          <p:nvPr>
            <p:ph type="title"/>
          </p:nvPr>
        </p:nvSpPr>
        <p:spPr/>
        <p:txBody>
          <a:bodyPr/>
          <a:lstStyle/>
          <a:p>
            <a:r>
              <a:rPr lang="en-US" dirty="0"/>
              <a:t>Notes for changes</a:t>
            </a:r>
          </a:p>
        </p:txBody>
      </p:sp>
      <p:sp>
        <p:nvSpPr>
          <p:cNvPr id="3" name="Content Placeholder 2">
            <a:extLst>
              <a:ext uri="{FF2B5EF4-FFF2-40B4-BE49-F238E27FC236}">
                <a16:creationId xmlns:a16="http://schemas.microsoft.com/office/drawing/2014/main" id="{1D328627-9AB3-B7F8-D2FA-DFD4889FFA67}"/>
              </a:ext>
            </a:extLst>
          </p:cNvPr>
          <p:cNvSpPr>
            <a:spLocks noGrp="1"/>
          </p:cNvSpPr>
          <p:nvPr>
            <p:ph idx="1"/>
          </p:nvPr>
        </p:nvSpPr>
        <p:spPr/>
        <p:txBody>
          <a:bodyPr/>
          <a:lstStyle/>
          <a:p>
            <a:r>
              <a:rPr lang="en-US" dirty="0"/>
              <a:t>Round all temps to the nearest 0.1 deg C</a:t>
            </a:r>
          </a:p>
          <a:p>
            <a:r>
              <a:rPr lang="en-US" dirty="0"/>
              <a:t>Change the exceedance summary boxes to table format (see slides 45-52 for example)</a:t>
            </a:r>
          </a:p>
        </p:txBody>
      </p:sp>
    </p:spTree>
    <p:extLst>
      <p:ext uri="{BB962C8B-B14F-4D97-AF65-F5344CB8AC3E}">
        <p14:creationId xmlns:p14="http://schemas.microsoft.com/office/powerpoint/2010/main" val="4015649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descr="A picture containing text, map&#10;&#10;Description automatically generated">
            <a:extLst>
              <a:ext uri="{FF2B5EF4-FFF2-40B4-BE49-F238E27FC236}">
                <a16:creationId xmlns:a16="http://schemas.microsoft.com/office/drawing/2014/main" id="{38A920A3-8319-4D37-A71C-BF6985839124}"/>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BAE9A5FD-7099-42D1-B74C-757B1DA2A2BB}"/>
              </a:ext>
            </a:extLst>
          </p:cNvPr>
          <p:cNvSpPr txBox="1"/>
          <p:nvPr/>
        </p:nvSpPr>
        <p:spPr>
          <a:xfrm>
            <a:off x="7772400" y="182880"/>
            <a:ext cx="4274438"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a:t>
            </a:r>
            <a:r>
              <a:rPr lang="en-US" sz="2800" b="1">
                <a:cs typeface="Calibri"/>
              </a:rPr>
              <a:t> - </a:t>
            </a:r>
            <a:r>
              <a:rPr lang="en-US" sz="2800" b="1"/>
              <a:t>STC-</a:t>
            </a:r>
            <a:r>
              <a:rPr lang="en-US" sz="2800" b="1" err="1"/>
              <a:t>blwDWB</a:t>
            </a:r>
            <a:r>
              <a:rPr lang="en-US" sz="2800" b="1">
                <a:cs typeface="Calibri"/>
              </a:rPr>
              <a:t> - </a:t>
            </a:r>
            <a:r>
              <a:rPr lang="en-US" sz="2800" b="1"/>
              <a:t>STC-9.8</a:t>
            </a:r>
            <a:endParaRPr lang="en-US" sz="2800" b="1">
              <a:cs typeface="Calibri"/>
            </a:endParaRPr>
          </a:p>
        </p:txBody>
      </p:sp>
      <p:pic>
        <p:nvPicPr>
          <p:cNvPr id="5" name="Picture 4" descr="Chart, histogram&#10;&#10;Description automatically generated">
            <a:extLst>
              <a:ext uri="{FF2B5EF4-FFF2-40B4-BE49-F238E27FC236}">
                <a16:creationId xmlns:a16="http://schemas.microsoft.com/office/drawing/2014/main" id="{65D1B5B7-5F57-731C-215E-50D209FEB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7" y="3705183"/>
            <a:ext cx="7269187" cy="2743206"/>
          </a:xfrm>
          <a:prstGeom prst="rect">
            <a:avLst/>
          </a:prstGeom>
          <a:ln w="12700">
            <a:solidFill>
              <a:schemeClr val="tx1"/>
            </a:solidFill>
          </a:ln>
        </p:spPr>
      </p:pic>
      <p:pic>
        <p:nvPicPr>
          <p:cNvPr id="8" name="Picture 7" descr="Chart, line chart&#10;&#10;Description automatically generated">
            <a:extLst>
              <a:ext uri="{FF2B5EF4-FFF2-40B4-BE49-F238E27FC236}">
                <a16:creationId xmlns:a16="http://schemas.microsoft.com/office/drawing/2014/main" id="{74A19C22-41F0-1B30-95C4-08AE2F6D6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60" y="792598"/>
            <a:ext cx="7269187" cy="2743206"/>
          </a:xfrm>
          <a:prstGeom prst="rect">
            <a:avLst/>
          </a:prstGeom>
          <a:ln w="12700">
            <a:solidFill>
              <a:schemeClr val="tx1"/>
            </a:solidFill>
          </a:ln>
        </p:spPr>
      </p:pic>
    </p:spTree>
    <p:extLst>
      <p:ext uri="{BB962C8B-B14F-4D97-AF65-F5344CB8AC3E}">
        <p14:creationId xmlns:p14="http://schemas.microsoft.com/office/powerpoint/2010/main" val="1978781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9A5FD-7099-42D1-B74C-757B1DA2A2BB}"/>
              </a:ext>
            </a:extLst>
          </p:cNvPr>
          <p:cNvSpPr txBox="1"/>
          <p:nvPr/>
        </p:nvSpPr>
        <p:spPr>
          <a:xfrm>
            <a:off x="8099869" y="182880"/>
            <a:ext cx="3514725"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a:t>
            </a:r>
            <a:r>
              <a:rPr lang="en-US" sz="2800" b="1">
                <a:solidFill>
                  <a:schemeClr val="accent1"/>
                </a:solidFill>
                <a:cs typeface="Calibri"/>
              </a:rPr>
              <a:t> - </a:t>
            </a:r>
            <a:r>
              <a:rPr lang="en-US" sz="2800" b="1">
                <a:solidFill>
                  <a:schemeClr val="accent1"/>
                </a:solidFill>
              </a:rPr>
              <a:t>STC-Mid</a:t>
            </a:r>
            <a:r>
              <a:rPr lang="en-US" sz="2800" b="1">
                <a:solidFill>
                  <a:schemeClr val="accent1"/>
                </a:solidFill>
                <a:cs typeface="Calibri"/>
              </a:rPr>
              <a:t> - </a:t>
            </a:r>
            <a:r>
              <a:rPr lang="en-US" sz="2800" b="1">
                <a:solidFill>
                  <a:schemeClr val="accent1"/>
                </a:solidFill>
              </a:rPr>
              <a:t>STC-5.4</a:t>
            </a:r>
            <a:endParaRPr lang="en-US" sz="2800" b="1">
              <a:solidFill>
                <a:schemeClr val="accent1"/>
              </a:solidFill>
              <a:cs typeface="Calibri"/>
            </a:endParaRPr>
          </a:p>
        </p:txBody>
      </p:sp>
      <p:pic>
        <p:nvPicPr>
          <p:cNvPr id="5" name="Picture 4" descr="A picture containing text, map&#10;&#10;Description automatically generated">
            <a:extLst>
              <a:ext uri="{FF2B5EF4-FFF2-40B4-BE49-F238E27FC236}">
                <a16:creationId xmlns:a16="http://schemas.microsoft.com/office/drawing/2014/main" id="{DB6C5503-9A09-447E-BA72-89570B05BAC7}"/>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28A1BC57-7C69-499F-8139-3F5AFE21E4EE}"/>
              </a:ext>
            </a:extLst>
          </p:cNvPr>
          <p:cNvSpPr/>
          <p:nvPr/>
        </p:nvSpPr>
        <p:spPr>
          <a:xfrm>
            <a:off x="8131430" y="4075848"/>
            <a:ext cx="716438"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histogram&#10;&#10;Description automatically generated">
            <a:extLst>
              <a:ext uri="{FF2B5EF4-FFF2-40B4-BE49-F238E27FC236}">
                <a16:creationId xmlns:a16="http://schemas.microsoft.com/office/drawing/2014/main" id="{81CFAB59-03CB-81F5-89BD-BFB9BA0CA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1" y="3735277"/>
            <a:ext cx="7286940" cy="2743206"/>
          </a:xfrm>
          <a:prstGeom prst="rect">
            <a:avLst/>
          </a:prstGeom>
          <a:ln w="12700">
            <a:solidFill>
              <a:schemeClr val="tx1"/>
            </a:solidFill>
          </a:ln>
        </p:spPr>
      </p:pic>
      <p:pic>
        <p:nvPicPr>
          <p:cNvPr id="10" name="Picture 9" descr="Chart, line chart, histogram&#10;&#10;Description automatically generated">
            <a:extLst>
              <a:ext uri="{FF2B5EF4-FFF2-40B4-BE49-F238E27FC236}">
                <a16:creationId xmlns:a16="http://schemas.microsoft.com/office/drawing/2014/main" id="{88DB0382-E163-7236-46B8-28DAFC0E2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 y="685794"/>
            <a:ext cx="7286940" cy="2743206"/>
          </a:xfrm>
          <a:prstGeom prst="rect">
            <a:avLst/>
          </a:prstGeom>
          <a:ln w="12700">
            <a:solidFill>
              <a:schemeClr val="tx1"/>
            </a:solidFill>
          </a:ln>
        </p:spPr>
      </p:pic>
    </p:spTree>
    <p:extLst>
      <p:ext uri="{BB962C8B-B14F-4D97-AF65-F5344CB8AC3E}">
        <p14:creationId xmlns:p14="http://schemas.microsoft.com/office/powerpoint/2010/main" val="3430202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9A5FD-7099-42D1-B74C-757B1DA2A2BB}"/>
              </a:ext>
            </a:extLst>
          </p:cNvPr>
          <p:cNvSpPr txBox="1"/>
          <p:nvPr/>
        </p:nvSpPr>
        <p:spPr>
          <a:xfrm>
            <a:off x="8394785" y="182880"/>
            <a:ext cx="2799059"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a:t>
            </a:r>
            <a:r>
              <a:rPr lang="en-US" sz="2800" b="1">
                <a:solidFill>
                  <a:schemeClr val="accent1"/>
                </a:solidFill>
                <a:cs typeface="Calibri"/>
              </a:rPr>
              <a:t> - </a:t>
            </a:r>
            <a:r>
              <a:rPr lang="en-US" sz="2800" b="1">
                <a:solidFill>
                  <a:schemeClr val="accent1"/>
                </a:solidFill>
              </a:rPr>
              <a:t>ST-LC</a:t>
            </a:r>
            <a:r>
              <a:rPr lang="en-US" sz="2800" b="1">
                <a:solidFill>
                  <a:schemeClr val="accent1"/>
                </a:solidFill>
                <a:cs typeface="Calibri"/>
              </a:rPr>
              <a:t> - </a:t>
            </a:r>
            <a:r>
              <a:rPr lang="en-US" sz="2800" b="1">
                <a:solidFill>
                  <a:schemeClr val="accent1"/>
                </a:solidFill>
              </a:rPr>
              <a:t>STC-0</a:t>
            </a:r>
            <a:endParaRPr lang="en-US" sz="2800" b="1">
              <a:solidFill>
                <a:schemeClr val="accent1"/>
              </a:solidFill>
              <a:cs typeface="Calibri"/>
            </a:endParaRPr>
          </a:p>
        </p:txBody>
      </p:sp>
      <p:pic>
        <p:nvPicPr>
          <p:cNvPr id="4" name="Picture 3" descr="A picture containing text, map&#10;&#10;Description automatically generated">
            <a:extLst>
              <a:ext uri="{FF2B5EF4-FFF2-40B4-BE49-F238E27FC236}">
                <a16:creationId xmlns:a16="http://schemas.microsoft.com/office/drawing/2014/main" id="{C30C8269-2971-4DEC-AF7B-496BFD897674}"/>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40351" b="45029"/>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08E6A624-B018-438A-9F1E-6E3BC4BDA0E7}"/>
              </a:ext>
            </a:extLst>
          </p:cNvPr>
          <p:cNvSpPr/>
          <p:nvPr/>
        </p:nvSpPr>
        <p:spPr>
          <a:xfrm>
            <a:off x="10823612" y="2420529"/>
            <a:ext cx="740465" cy="2646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a:extLst>
              <a:ext uri="{FF2B5EF4-FFF2-40B4-BE49-F238E27FC236}">
                <a16:creationId xmlns:a16="http://schemas.microsoft.com/office/drawing/2014/main" id="{D02E9C8F-52F3-47EF-9211-484162D7A7EC}"/>
              </a:ext>
            </a:extLst>
          </p:cNvPr>
          <p:cNvGraphicFramePr>
            <a:graphicFrameLocks noChangeAspect="1"/>
          </p:cNvGraphicFramePr>
          <p:nvPr>
            <p:extLst>
              <p:ext uri="{D42A27DB-BD31-4B8C-83A1-F6EECF244321}">
                <p14:modId xmlns:p14="http://schemas.microsoft.com/office/powerpoint/2010/main" val="2735009278"/>
              </p:ext>
            </p:extLst>
          </p:nvPr>
        </p:nvGraphicFramePr>
        <p:xfrm>
          <a:off x="5481638" y="3232150"/>
          <a:ext cx="1228725" cy="390525"/>
        </p:xfrm>
        <a:graphic>
          <a:graphicData uri="http://schemas.openxmlformats.org/presentationml/2006/ole">
            <mc:AlternateContent xmlns:mc="http://schemas.openxmlformats.org/markup-compatibility/2006">
              <mc:Choice xmlns:v="urn:schemas-microsoft-com:vml" Requires="v">
                <p:oleObj name="Worksheet" r:id="rId4" imgW="1228785" imgH="390369" progId="Excel.Sheet.12">
                  <p:embed/>
                </p:oleObj>
              </mc:Choice>
              <mc:Fallback>
                <p:oleObj name="Worksheet" r:id="rId4" imgW="1228785" imgH="390369" progId="Excel.Sheet.12">
                  <p:embed/>
                  <p:pic>
                    <p:nvPicPr>
                      <p:cNvPr id="3" name="Object 2">
                        <a:extLst>
                          <a:ext uri="{FF2B5EF4-FFF2-40B4-BE49-F238E27FC236}">
                            <a16:creationId xmlns:a16="http://schemas.microsoft.com/office/drawing/2014/main" id="{D02E9C8F-52F3-47EF-9211-484162D7A7EC}"/>
                          </a:ext>
                        </a:extLst>
                      </p:cNvPr>
                      <p:cNvPicPr/>
                      <p:nvPr/>
                    </p:nvPicPr>
                    <p:blipFill>
                      <a:blip r:embed="rId5"/>
                      <a:stretch>
                        <a:fillRect/>
                      </a:stretch>
                    </p:blipFill>
                    <p:spPr>
                      <a:xfrm>
                        <a:off x="5481638" y="3232150"/>
                        <a:ext cx="1228725" cy="390525"/>
                      </a:xfrm>
                      <a:prstGeom prst="rect">
                        <a:avLst/>
                      </a:prstGeom>
                    </p:spPr>
                  </p:pic>
                </p:oleObj>
              </mc:Fallback>
            </mc:AlternateContent>
          </a:graphicData>
        </a:graphic>
      </p:graphicFrame>
      <p:graphicFrame>
        <p:nvGraphicFramePr>
          <p:cNvPr id="11" name="Table 8">
            <a:extLst>
              <a:ext uri="{FF2B5EF4-FFF2-40B4-BE49-F238E27FC236}">
                <a16:creationId xmlns:a16="http://schemas.microsoft.com/office/drawing/2014/main" id="{0530A713-211A-49C0-BE58-03A285F111C2}"/>
              </a:ext>
            </a:extLst>
          </p:cNvPr>
          <p:cNvGraphicFramePr>
            <a:graphicFrameLocks noGrp="1"/>
          </p:cNvGraphicFramePr>
          <p:nvPr>
            <p:extLst>
              <p:ext uri="{D42A27DB-BD31-4B8C-83A1-F6EECF244321}">
                <p14:modId xmlns:p14="http://schemas.microsoft.com/office/powerpoint/2010/main" val="94835525"/>
              </p:ext>
            </p:extLst>
          </p:nvPr>
        </p:nvGraphicFramePr>
        <p:xfrm>
          <a:off x="8226988" y="4958846"/>
          <a:ext cx="3438270" cy="369332"/>
        </p:xfrm>
        <a:graphic>
          <a:graphicData uri="http://schemas.openxmlformats.org/drawingml/2006/table">
            <a:tbl>
              <a:tblPr firstRow="1" bandRow="1">
                <a:tableStyleId>{5940675A-B579-460E-94D1-54222C63F5DA}</a:tableStyleId>
              </a:tblPr>
              <a:tblGrid>
                <a:gridCol w="1697309">
                  <a:extLst>
                    <a:ext uri="{9D8B030D-6E8A-4147-A177-3AD203B41FA5}">
                      <a16:colId xmlns:a16="http://schemas.microsoft.com/office/drawing/2014/main" val="2446673550"/>
                    </a:ext>
                  </a:extLst>
                </a:gridCol>
                <a:gridCol w="1740961">
                  <a:extLst>
                    <a:ext uri="{9D8B030D-6E8A-4147-A177-3AD203B41FA5}">
                      <a16:colId xmlns:a16="http://schemas.microsoft.com/office/drawing/2014/main" val="3599714046"/>
                    </a:ext>
                  </a:extLst>
                </a:gridCol>
              </a:tblGrid>
              <a:tr h="369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a:solidFill>
                            <a:schemeClr val="tx1"/>
                          </a:solidFill>
                        </a:rPr>
                        <a:t>10-01-2022</a:t>
                      </a:r>
                      <a:endParaRPr lang="en-US" sz="1050" b="1"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050" b="1" i="0" u="none" strike="noStrike" noProof="0" dirty="0">
                          <a:solidFill>
                            <a:schemeClr val="tx1"/>
                          </a:solidFill>
                          <a:latin typeface="+mn-lt"/>
                        </a:rPr>
                        <a:t>Max Exceedance: 9.07 ⁰C</a:t>
                      </a:r>
                      <a:endParaRPr lang="en-US" sz="1050" b="1" i="0" u="none" strike="noStrike" noProof="0" dirty="0">
                        <a:latin typeface="+mn-lt"/>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6163305"/>
                  </a:ext>
                </a:extLst>
              </a:tr>
            </a:tbl>
          </a:graphicData>
        </a:graphic>
      </p:graphicFrame>
      <p:sp>
        <p:nvSpPr>
          <p:cNvPr id="12" name="TextBox 11">
            <a:extLst>
              <a:ext uri="{FF2B5EF4-FFF2-40B4-BE49-F238E27FC236}">
                <a16:creationId xmlns:a16="http://schemas.microsoft.com/office/drawing/2014/main" id="{7760467A-0DF5-42FD-9B1C-E6083E3AC36B}"/>
              </a:ext>
            </a:extLst>
          </p:cNvPr>
          <p:cNvSpPr txBox="1"/>
          <p:nvPr/>
        </p:nvSpPr>
        <p:spPr>
          <a:xfrm>
            <a:off x="8229600" y="4572000"/>
            <a:ext cx="3227832" cy="369332"/>
          </a:xfrm>
          <a:prstGeom prst="rect">
            <a:avLst/>
          </a:prstGeom>
          <a:solidFill>
            <a:schemeClr val="tx1"/>
          </a:solidFill>
          <a:ln>
            <a:solidFill>
              <a:srgbClr val="C00000"/>
            </a:solid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algn="ctr"/>
            <a:r>
              <a:rPr lang="en-US" dirty="0">
                <a:solidFill>
                  <a:srgbClr val="FF0000"/>
                </a:solidFill>
              </a:rPr>
              <a:t>2022 Above WAT standard</a:t>
            </a:r>
          </a:p>
        </p:txBody>
      </p:sp>
      <p:graphicFrame>
        <p:nvGraphicFramePr>
          <p:cNvPr id="13" name="Table 6">
            <a:extLst>
              <a:ext uri="{FF2B5EF4-FFF2-40B4-BE49-F238E27FC236}">
                <a16:creationId xmlns:a16="http://schemas.microsoft.com/office/drawing/2014/main" id="{4C59A7A3-8CA2-483C-BA26-F9A93C36A158}"/>
              </a:ext>
            </a:extLst>
          </p:cNvPr>
          <p:cNvGraphicFramePr>
            <a:graphicFrameLocks noGrp="1"/>
          </p:cNvGraphicFramePr>
          <p:nvPr>
            <p:extLst>
              <p:ext uri="{D42A27DB-BD31-4B8C-83A1-F6EECF244321}">
                <p14:modId xmlns:p14="http://schemas.microsoft.com/office/powerpoint/2010/main" val="3091556414"/>
              </p:ext>
            </p:extLst>
          </p:nvPr>
        </p:nvGraphicFramePr>
        <p:xfrm>
          <a:off x="8236272" y="5731686"/>
          <a:ext cx="3455619" cy="431370"/>
        </p:xfrm>
        <a:graphic>
          <a:graphicData uri="http://schemas.openxmlformats.org/drawingml/2006/table">
            <a:tbl>
              <a:tblPr firstRow="1" bandRow="1">
                <a:tableStyleId>{5C22544A-7EE6-4342-B048-85BDC9FD1C3A}</a:tableStyleId>
              </a:tblPr>
              <a:tblGrid>
                <a:gridCol w="1688963">
                  <a:extLst>
                    <a:ext uri="{9D8B030D-6E8A-4147-A177-3AD203B41FA5}">
                      <a16:colId xmlns:a16="http://schemas.microsoft.com/office/drawing/2014/main" val="2792814693"/>
                    </a:ext>
                  </a:extLst>
                </a:gridCol>
                <a:gridCol w="1766656">
                  <a:extLst>
                    <a:ext uri="{9D8B030D-6E8A-4147-A177-3AD203B41FA5}">
                      <a16:colId xmlns:a16="http://schemas.microsoft.com/office/drawing/2014/main" val="3636042592"/>
                    </a:ext>
                  </a:extLst>
                </a:gridCol>
              </a:tblGrid>
              <a:tr h="431370">
                <a:tc>
                  <a:txBody>
                    <a:bodyPr/>
                    <a:lstStyle/>
                    <a:p>
                      <a:pPr marL="0" marR="0" lvl="0" indent="0" algn="l" rtl="0" eaLnBrk="1" fontAlgn="auto" latinLnBrk="0" hangingPunct="1">
                        <a:lnSpc>
                          <a:spcPct val="100000"/>
                        </a:lnSpc>
                        <a:spcBef>
                          <a:spcPts val="0"/>
                        </a:spcBef>
                        <a:spcAft>
                          <a:spcPts val="0"/>
                        </a:spcAft>
                        <a:buClrTx/>
                        <a:buSzTx/>
                        <a:buFontTx/>
                        <a:buNone/>
                      </a:pPr>
                      <a:r>
                        <a:rPr lang="en-US" sz="1050" b="1">
                          <a:solidFill>
                            <a:schemeClr val="tx1"/>
                          </a:solidFill>
                        </a:rPr>
                        <a:t>05-06-2022 to 05-26-2022</a:t>
                      </a:r>
                    </a:p>
                    <a:p>
                      <a:pPr marL="0" marR="0" lvl="0" indent="0" algn="l">
                        <a:lnSpc>
                          <a:spcPct val="100000"/>
                        </a:lnSpc>
                        <a:spcBef>
                          <a:spcPts val="0"/>
                        </a:spcBef>
                        <a:spcAft>
                          <a:spcPts val="0"/>
                        </a:spcAft>
                        <a:buClrTx/>
                        <a:buSzTx/>
                        <a:buFontTx/>
                        <a:buNone/>
                      </a:pPr>
                      <a:r>
                        <a:rPr lang="en-US" sz="1050" b="1">
                          <a:solidFill>
                            <a:schemeClr val="tx1"/>
                          </a:solidFill>
                        </a:rPr>
                        <a:t>07-17-2022 to 07-20-2022</a:t>
                      </a:r>
                      <a:endParaRPr lang="en-US"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lnSpc>
                          <a:spcPct val="100000"/>
                        </a:lnSpc>
                        <a:spcBef>
                          <a:spcPts val="0"/>
                        </a:spcBef>
                        <a:spcAft>
                          <a:spcPts val="0"/>
                        </a:spcAft>
                        <a:buNone/>
                      </a:pPr>
                      <a:r>
                        <a:rPr lang="en-US" sz="1050" b="1" i="0" u="none" strike="noStrike" noProof="0" dirty="0">
                          <a:solidFill>
                            <a:schemeClr val="tx1"/>
                          </a:solidFill>
                          <a:latin typeface="+mn-lt"/>
                        </a:rPr>
                        <a:t>Max Exceedance: 14.26 ⁰C</a:t>
                      </a:r>
                      <a:endParaRPr lang="en-US" sz="1050" b="1" i="0" u="none" strike="noStrike" noProof="0" dirty="0">
                        <a:latin typeface="+mn-lt"/>
                      </a:endParaRPr>
                    </a:p>
                    <a:p>
                      <a:pPr lvl="0" algn="r">
                        <a:lnSpc>
                          <a:spcPct val="100000"/>
                        </a:lnSpc>
                        <a:spcBef>
                          <a:spcPts val="0"/>
                        </a:spcBef>
                        <a:spcAft>
                          <a:spcPts val="0"/>
                        </a:spcAft>
                        <a:buNone/>
                      </a:pPr>
                      <a:r>
                        <a:rPr lang="en-US" sz="1050" b="1" i="0" u="none" strike="noStrike" noProof="0" dirty="0">
                          <a:solidFill>
                            <a:schemeClr val="tx1"/>
                          </a:solidFill>
                          <a:latin typeface="+mn-lt"/>
                        </a:rPr>
                        <a:t>Max Exceedance: 22.57 ⁰C</a:t>
                      </a:r>
                      <a:endParaRPr lang="en-US" sz="1050" b="1" i="0" u="none" strike="noStrike" noProof="0" dirty="0">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0466905"/>
                  </a:ext>
                </a:extLst>
              </a:tr>
            </a:tbl>
          </a:graphicData>
        </a:graphic>
      </p:graphicFrame>
      <p:sp>
        <p:nvSpPr>
          <p:cNvPr id="14" name="TextBox 13">
            <a:extLst>
              <a:ext uri="{FF2B5EF4-FFF2-40B4-BE49-F238E27FC236}">
                <a16:creationId xmlns:a16="http://schemas.microsoft.com/office/drawing/2014/main" id="{4D1EEBFB-E405-454C-87B9-69D1598BD2FA}"/>
              </a:ext>
            </a:extLst>
          </p:cNvPr>
          <p:cNvSpPr txBox="1"/>
          <p:nvPr/>
        </p:nvSpPr>
        <p:spPr>
          <a:xfrm>
            <a:off x="8236275" y="5328178"/>
            <a:ext cx="3227342"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DM standard</a:t>
            </a:r>
          </a:p>
        </p:txBody>
      </p:sp>
      <p:pic>
        <p:nvPicPr>
          <p:cNvPr id="9" name="Picture 8" descr="Chart, histogram&#10;&#10;Description automatically generated">
            <a:extLst>
              <a:ext uri="{FF2B5EF4-FFF2-40B4-BE49-F238E27FC236}">
                <a16:creationId xmlns:a16="http://schemas.microsoft.com/office/drawing/2014/main" id="{890C0E2C-3407-3FAD-90EA-74797B1C9A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 y="3775066"/>
            <a:ext cx="7340206" cy="2743206"/>
          </a:xfrm>
          <a:prstGeom prst="rect">
            <a:avLst/>
          </a:prstGeom>
          <a:ln w="12700">
            <a:solidFill>
              <a:schemeClr val="tx1"/>
            </a:solidFill>
          </a:ln>
        </p:spPr>
      </p:pic>
      <p:pic>
        <p:nvPicPr>
          <p:cNvPr id="15" name="Picture 14" descr="Chart, line chart&#10;&#10;Description automatically generated">
            <a:extLst>
              <a:ext uri="{FF2B5EF4-FFF2-40B4-BE49-F238E27FC236}">
                <a16:creationId xmlns:a16="http://schemas.microsoft.com/office/drawing/2014/main" id="{20681061-70F0-60A6-795D-E7F07C74F5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78" y="775844"/>
            <a:ext cx="7340207" cy="2743206"/>
          </a:xfrm>
          <a:prstGeom prst="rect">
            <a:avLst/>
          </a:prstGeom>
          <a:ln w="12700">
            <a:solidFill>
              <a:schemeClr val="tx1"/>
            </a:solidFill>
          </a:ln>
        </p:spPr>
      </p:pic>
      <p:sp>
        <p:nvSpPr>
          <p:cNvPr id="7" name="TextBox 6">
            <a:extLst>
              <a:ext uri="{FF2B5EF4-FFF2-40B4-BE49-F238E27FC236}">
                <a16:creationId xmlns:a16="http://schemas.microsoft.com/office/drawing/2014/main" id="{CEEFC399-975E-3D3B-3FE4-D66E8B102619}"/>
              </a:ext>
            </a:extLst>
          </p:cNvPr>
          <p:cNvSpPr txBox="1"/>
          <p:nvPr/>
        </p:nvSpPr>
        <p:spPr>
          <a:xfrm>
            <a:off x="6228906" y="4235302"/>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22.57 C on 7/17</a:t>
            </a:r>
            <a:endParaRPr lang="en-US" sz="1100" b="1" dirty="0">
              <a:solidFill>
                <a:srgbClr val="FF0000"/>
              </a:solidFill>
            </a:endParaRPr>
          </a:p>
        </p:txBody>
      </p:sp>
    </p:spTree>
    <p:extLst>
      <p:ext uri="{BB962C8B-B14F-4D97-AF65-F5344CB8AC3E}">
        <p14:creationId xmlns:p14="http://schemas.microsoft.com/office/powerpoint/2010/main" val="2668030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B144E4-37EC-435F-AF5F-170ABC8F108F}"/>
              </a:ext>
            </a:extLst>
          </p:cNvPr>
          <p:cNvSpPr txBox="1"/>
          <p:nvPr/>
        </p:nvSpPr>
        <p:spPr>
          <a:xfrm>
            <a:off x="7633144" y="182880"/>
            <a:ext cx="4448175"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CSII</a:t>
            </a:r>
            <a:r>
              <a:rPr lang="en-US" sz="2800" b="1">
                <a:solidFill>
                  <a:schemeClr val="accent1"/>
                </a:solidFill>
                <a:cs typeface="Calibri"/>
              </a:rPr>
              <a:t> - </a:t>
            </a:r>
            <a:r>
              <a:rPr lang="en-US" sz="2800" b="1">
                <a:solidFill>
                  <a:schemeClr val="accent1"/>
                </a:solidFill>
              </a:rPr>
              <a:t>FR-blwCR8HD</a:t>
            </a:r>
            <a:r>
              <a:rPr lang="en-US" sz="2800" b="1">
                <a:solidFill>
                  <a:schemeClr val="accent1"/>
                </a:solidFill>
                <a:cs typeface="Calibri"/>
              </a:rPr>
              <a:t> - </a:t>
            </a:r>
            <a:r>
              <a:rPr lang="en-US" sz="2800" b="1">
                <a:solidFill>
                  <a:schemeClr val="accent1"/>
                </a:solidFill>
              </a:rPr>
              <a:t>FR-17.7</a:t>
            </a:r>
            <a:endParaRPr lang="en-US" sz="2800" b="1">
              <a:solidFill>
                <a:schemeClr val="accent1"/>
              </a:solidFill>
              <a:cs typeface="Calibri"/>
            </a:endParaRPr>
          </a:p>
        </p:txBody>
      </p:sp>
      <p:pic>
        <p:nvPicPr>
          <p:cNvPr id="3" name="Picture 2" descr="A picture containing text, map&#10;&#10;Description automatically generated">
            <a:extLst>
              <a:ext uri="{FF2B5EF4-FFF2-40B4-BE49-F238E27FC236}">
                <a16:creationId xmlns:a16="http://schemas.microsoft.com/office/drawing/2014/main" id="{1D1DAABE-1FF5-482D-A95A-066DF094C035}"/>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23330"/>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AAF286A8-411E-4528-AD92-E8E9F94CAEBE}"/>
              </a:ext>
            </a:extLst>
          </p:cNvPr>
          <p:cNvSpPr/>
          <p:nvPr/>
        </p:nvSpPr>
        <p:spPr>
          <a:xfrm>
            <a:off x="10619994" y="1392926"/>
            <a:ext cx="619506"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line chart&#10;&#10;Description automatically generated">
            <a:extLst>
              <a:ext uri="{FF2B5EF4-FFF2-40B4-BE49-F238E27FC236}">
                <a16:creationId xmlns:a16="http://schemas.microsoft.com/office/drawing/2014/main" id="{B3C920CC-9029-9D8B-B4A4-FCCA67B3A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4" y="685794"/>
            <a:ext cx="7372734" cy="2743206"/>
          </a:xfrm>
          <a:prstGeom prst="rect">
            <a:avLst/>
          </a:prstGeom>
          <a:ln w="12700">
            <a:solidFill>
              <a:schemeClr val="tx1"/>
            </a:solidFill>
          </a:ln>
        </p:spPr>
      </p:pic>
      <p:pic>
        <p:nvPicPr>
          <p:cNvPr id="10" name="Picture 9" descr="Chart, histogram&#10;&#10;Description automatically generated">
            <a:extLst>
              <a:ext uri="{FF2B5EF4-FFF2-40B4-BE49-F238E27FC236}">
                <a16:creationId xmlns:a16="http://schemas.microsoft.com/office/drawing/2014/main" id="{9DF99320-849C-8715-A70F-1C6393DC0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123" y="3727722"/>
            <a:ext cx="7391022" cy="2854452"/>
          </a:xfrm>
          <a:prstGeom prst="rect">
            <a:avLst/>
          </a:prstGeom>
          <a:ln w="12700">
            <a:solidFill>
              <a:schemeClr val="tx1"/>
            </a:solidFill>
          </a:ln>
        </p:spPr>
      </p:pic>
    </p:spTree>
    <p:extLst>
      <p:ext uri="{BB962C8B-B14F-4D97-AF65-F5344CB8AC3E}">
        <p14:creationId xmlns:p14="http://schemas.microsoft.com/office/powerpoint/2010/main" val="1720467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CC1298-5893-41AA-A59F-71FE3D838553}"/>
              </a:ext>
            </a:extLst>
          </p:cNvPr>
          <p:cNvSpPr txBox="1"/>
          <p:nvPr/>
        </p:nvSpPr>
        <p:spPr>
          <a:xfrm>
            <a:off x="7876031" y="182880"/>
            <a:ext cx="3962401"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CSII</a:t>
            </a:r>
            <a:r>
              <a:rPr lang="en-US" sz="2800" b="1">
                <a:solidFill>
                  <a:schemeClr val="accent1"/>
                </a:solidFill>
                <a:cs typeface="Calibri"/>
              </a:rPr>
              <a:t> - </a:t>
            </a:r>
            <a:r>
              <a:rPr lang="en-US" sz="2800" b="1">
                <a:solidFill>
                  <a:schemeClr val="accent1"/>
                </a:solidFill>
              </a:rPr>
              <a:t>FR-</a:t>
            </a:r>
            <a:r>
              <a:rPr lang="en-US" sz="2800" b="1" err="1">
                <a:solidFill>
                  <a:schemeClr val="accent1"/>
                </a:solidFill>
              </a:rPr>
              <a:t>abvFSD</a:t>
            </a:r>
            <a:r>
              <a:rPr lang="en-US" sz="2800" b="1">
                <a:solidFill>
                  <a:schemeClr val="accent1"/>
                </a:solidFill>
                <a:cs typeface="Calibri"/>
              </a:rPr>
              <a:t> - FR-16.9</a:t>
            </a:r>
          </a:p>
        </p:txBody>
      </p:sp>
      <p:pic>
        <p:nvPicPr>
          <p:cNvPr id="5" name="Picture 4" descr="A picture containing text, map&#10;&#10;Description automatically generated">
            <a:extLst>
              <a:ext uri="{FF2B5EF4-FFF2-40B4-BE49-F238E27FC236}">
                <a16:creationId xmlns:a16="http://schemas.microsoft.com/office/drawing/2014/main" id="{A22016B6-A285-4895-AD03-6FB3B1922CA1}"/>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37311"/>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70861AA1-58BE-4D40-90EB-364803681BC6}"/>
              </a:ext>
            </a:extLst>
          </p:cNvPr>
          <p:cNvSpPr/>
          <p:nvPr/>
        </p:nvSpPr>
        <p:spPr>
          <a:xfrm>
            <a:off x="10838197" y="975557"/>
            <a:ext cx="887078" cy="2769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histogram&#10;&#10;Description automatically generated">
            <a:extLst>
              <a:ext uri="{FF2B5EF4-FFF2-40B4-BE49-F238E27FC236}">
                <a16:creationId xmlns:a16="http://schemas.microsoft.com/office/drawing/2014/main" id="{222B272C-A4AD-1729-8150-725F4BC4B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 y="3670304"/>
            <a:ext cx="7296532" cy="2743206"/>
          </a:xfrm>
          <a:prstGeom prst="rect">
            <a:avLst/>
          </a:prstGeom>
          <a:ln w="12700">
            <a:solidFill>
              <a:schemeClr val="tx1"/>
            </a:solidFill>
          </a:ln>
        </p:spPr>
      </p:pic>
      <p:pic>
        <p:nvPicPr>
          <p:cNvPr id="9" name="Picture 8" descr="Chart, line chart&#10;&#10;Description automatically generated">
            <a:extLst>
              <a:ext uri="{FF2B5EF4-FFF2-40B4-BE49-F238E27FC236}">
                <a16:creationId xmlns:a16="http://schemas.microsoft.com/office/drawing/2014/main" id="{8F411F2B-31E0-1759-CA77-B4C2C27F4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 y="671066"/>
            <a:ext cx="7296532" cy="2743206"/>
          </a:xfrm>
          <a:prstGeom prst="rect">
            <a:avLst/>
          </a:prstGeom>
          <a:ln w="12700">
            <a:solidFill>
              <a:schemeClr val="tx1"/>
            </a:solidFill>
          </a:ln>
        </p:spPr>
      </p:pic>
    </p:spTree>
    <p:extLst>
      <p:ext uri="{BB962C8B-B14F-4D97-AF65-F5344CB8AC3E}">
        <p14:creationId xmlns:p14="http://schemas.microsoft.com/office/powerpoint/2010/main" val="142244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11B88-5DC4-49C4-9954-0FAB7029D9DB}"/>
              </a:ext>
            </a:extLst>
          </p:cNvPr>
          <p:cNvSpPr txBox="1"/>
          <p:nvPr/>
        </p:nvSpPr>
        <p:spPr>
          <a:xfrm>
            <a:off x="7772400" y="182880"/>
            <a:ext cx="3962400"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CSII</a:t>
            </a:r>
            <a:r>
              <a:rPr lang="en-US" sz="2800" b="1">
                <a:solidFill>
                  <a:schemeClr val="accent1"/>
                </a:solidFill>
                <a:cs typeface="Calibri"/>
              </a:rPr>
              <a:t> - </a:t>
            </a:r>
            <a:r>
              <a:rPr lang="en-US" sz="2800" b="1">
                <a:solidFill>
                  <a:schemeClr val="accent1"/>
                </a:solidFill>
              </a:rPr>
              <a:t>FR-</a:t>
            </a:r>
            <a:r>
              <a:rPr lang="en-US" sz="2800" b="1" err="1">
                <a:solidFill>
                  <a:schemeClr val="accent1"/>
                </a:solidFill>
              </a:rPr>
              <a:t>blwFSD</a:t>
            </a:r>
            <a:r>
              <a:rPr lang="en-US" sz="2800" b="1">
                <a:solidFill>
                  <a:schemeClr val="accent1"/>
                </a:solidFill>
                <a:cs typeface="Calibri"/>
              </a:rPr>
              <a:t> - FR-16.6</a:t>
            </a:r>
          </a:p>
        </p:txBody>
      </p:sp>
      <p:pic>
        <p:nvPicPr>
          <p:cNvPr id="5" name="Picture 4" descr="A picture containing text, map&#10;&#10;Description automatically generated">
            <a:extLst>
              <a:ext uri="{FF2B5EF4-FFF2-40B4-BE49-F238E27FC236}">
                <a16:creationId xmlns:a16="http://schemas.microsoft.com/office/drawing/2014/main" id="{F8EBDAA5-BADD-4940-8712-CA50B6878167}"/>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46447"/>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6EB3B4F3-6C03-4A20-BB3E-0C1A3AAF889E}"/>
              </a:ext>
            </a:extLst>
          </p:cNvPr>
          <p:cNvSpPr/>
          <p:nvPr/>
        </p:nvSpPr>
        <p:spPr>
          <a:xfrm>
            <a:off x="10540116" y="722861"/>
            <a:ext cx="985133" cy="273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histogram&#10;&#10;Description automatically generated">
            <a:extLst>
              <a:ext uri="{FF2B5EF4-FFF2-40B4-BE49-F238E27FC236}">
                <a16:creationId xmlns:a16="http://schemas.microsoft.com/office/drawing/2014/main" id="{D4C60D1F-B1E6-3654-5CC4-C7BE78BDF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8" y="3735592"/>
            <a:ext cx="7306057" cy="2743206"/>
          </a:xfrm>
          <a:prstGeom prst="rect">
            <a:avLst/>
          </a:prstGeom>
          <a:ln w="12700">
            <a:solidFill>
              <a:schemeClr val="tx1"/>
            </a:solidFill>
          </a:ln>
        </p:spPr>
      </p:pic>
      <p:pic>
        <p:nvPicPr>
          <p:cNvPr id="9" name="Picture 8" descr="Chart, histogram&#10;&#10;Description automatically generated">
            <a:extLst>
              <a:ext uri="{FF2B5EF4-FFF2-40B4-BE49-F238E27FC236}">
                <a16:creationId xmlns:a16="http://schemas.microsoft.com/office/drawing/2014/main" id="{6084EBB1-71C2-961F-02C6-12954A037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77" y="685794"/>
            <a:ext cx="7306057" cy="2743206"/>
          </a:xfrm>
          <a:prstGeom prst="rect">
            <a:avLst/>
          </a:prstGeom>
          <a:ln w="12700">
            <a:solidFill>
              <a:schemeClr val="tx1"/>
            </a:solidFill>
          </a:ln>
        </p:spPr>
      </p:pic>
    </p:spTree>
    <p:extLst>
      <p:ext uri="{BB962C8B-B14F-4D97-AF65-F5344CB8AC3E}">
        <p14:creationId xmlns:p14="http://schemas.microsoft.com/office/powerpoint/2010/main" val="2282259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3BDEEF-175D-4E2C-8C09-7FA20DF1D003}"/>
              </a:ext>
            </a:extLst>
          </p:cNvPr>
          <p:cNvSpPr txBox="1"/>
          <p:nvPr/>
        </p:nvSpPr>
        <p:spPr>
          <a:xfrm>
            <a:off x="7863840" y="182880"/>
            <a:ext cx="3813142"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CSII</a:t>
            </a:r>
            <a:r>
              <a:rPr lang="en-US" sz="2800" b="1">
                <a:cs typeface="Calibri"/>
              </a:rPr>
              <a:t> - </a:t>
            </a:r>
            <a:r>
              <a:rPr lang="en-US" sz="2800" b="1"/>
              <a:t>FR-</a:t>
            </a:r>
            <a:r>
              <a:rPr lang="en-US" sz="2800" b="1" err="1"/>
              <a:t>SpProjU</a:t>
            </a:r>
            <a:r>
              <a:rPr lang="en-US" sz="2800" b="1">
                <a:cs typeface="Calibri"/>
              </a:rPr>
              <a:t> - FR-15</a:t>
            </a:r>
          </a:p>
        </p:txBody>
      </p:sp>
      <p:pic>
        <p:nvPicPr>
          <p:cNvPr id="5" name="Picture 4" descr="A picture containing text, map&#10;&#10;Description automatically generated">
            <a:extLst>
              <a:ext uri="{FF2B5EF4-FFF2-40B4-BE49-F238E27FC236}">
                <a16:creationId xmlns:a16="http://schemas.microsoft.com/office/drawing/2014/main" id="{5CC5C48F-3D91-4DED-96A5-0D55EB0BBD3D}"/>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13665" r="47178"/>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AE908786-8C4F-4134-84D8-D1C481440899}"/>
              </a:ext>
            </a:extLst>
          </p:cNvPr>
          <p:cNvSpPr/>
          <p:nvPr/>
        </p:nvSpPr>
        <p:spPr>
          <a:xfrm>
            <a:off x="8491047" y="3242602"/>
            <a:ext cx="852977"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10;&#10;Description automatically generated">
            <a:extLst>
              <a:ext uri="{FF2B5EF4-FFF2-40B4-BE49-F238E27FC236}">
                <a16:creationId xmlns:a16="http://schemas.microsoft.com/office/drawing/2014/main" id="{AECDF3C4-CC94-F2AA-2F25-1FBB103AD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73" y="3766279"/>
            <a:ext cx="7357150" cy="2870110"/>
          </a:xfrm>
          <a:prstGeom prst="rect">
            <a:avLst/>
          </a:prstGeom>
          <a:ln w="12700">
            <a:solidFill>
              <a:schemeClr val="tx1"/>
            </a:solidFill>
          </a:ln>
        </p:spPr>
      </p:pic>
      <p:pic>
        <p:nvPicPr>
          <p:cNvPr id="10" name="Picture 9" descr="Chart, line chart&#10;&#10;Description automatically generated">
            <a:extLst>
              <a:ext uri="{FF2B5EF4-FFF2-40B4-BE49-F238E27FC236}">
                <a16:creationId xmlns:a16="http://schemas.microsoft.com/office/drawing/2014/main" id="{2CEE462E-2110-8F8F-7230-CCEB15600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74" y="706100"/>
            <a:ext cx="7357148" cy="2870110"/>
          </a:xfrm>
          <a:prstGeom prst="rect">
            <a:avLst/>
          </a:prstGeom>
          <a:ln w="12700">
            <a:solidFill>
              <a:schemeClr val="tx1"/>
            </a:solidFill>
          </a:ln>
        </p:spPr>
      </p:pic>
    </p:spTree>
    <p:extLst>
      <p:ext uri="{BB962C8B-B14F-4D97-AF65-F5344CB8AC3E}">
        <p14:creationId xmlns:p14="http://schemas.microsoft.com/office/powerpoint/2010/main" val="149561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A0BE46-0C37-4C37-8766-B921CFCF3FDF}"/>
              </a:ext>
            </a:extLst>
          </p:cNvPr>
          <p:cNvSpPr txBox="1"/>
          <p:nvPr/>
        </p:nvSpPr>
        <p:spPr>
          <a:xfrm>
            <a:off x="7772400" y="182880"/>
            <a:ext cx="4077093"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CSII</a:t>
            </a:r>
            <a:r>
              <a:rPr lang="en-US" sz="2800" b="1">
                <a:cs typeface="Calibri"/>
              </a:rPr>
              <a:t> - </a:t>
            </a:r>
            <a:r>
              <a:rPr lang="en-US" sz="2800" b="1"/>
              <a:t>FR-</a:t>
            </a:r>
            <a:r>
              <a:rPr lang="en-US" sz="2800" b="1" err="1"/>
              <a:t>SpProjD</a:t>
            </a:r>
            <a:r>
              <a:rPr lang="en-US" sz="2800" b="1">
                <a:cs typeface="Calibri"/>
              </a:rPr>
              <a:t> - </a:t>
            </a:r>
            <a:r>
              <a:rPr lang="en-US" sz="2800" b="1"/>
              <a:t>FR-14.4</a:t>
            </a:r>
            <a:endParaRPr lang="en-US" sz="3600" b="1">
              <a:cs typeface="Calibri"/>
            </a:endParaRPr>
          </a:p>
        </p:txBody>
      </p:sp>
      <p:pic>
        <p:nvPicPr>
          <p:cNvPr id="5" name="Picture 4" descr="A picture containing text, map&#10;&#10;Description automatically generated">
            <a:extLst>
              <a:ext uri="{FF2B5EF4-FFF2-40B4-BE49-F238E27FC236}">
                <a16:creationId xmlns:a16="http://schemas.microsoft.com/office/drawing/2014/main" id="{21F7430A-6BDC-482D-BB35-25FE94058CF2}"/>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3656" r="54985"/>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3D58FF88-3C69-425A-89AC-86291F622CFF}"/>
              </a:ext>
            </a:extLst>
          </p:cNvPr>
          <p:cNvSpPr/>
          <p:nvPr/>
        </p:nvSpPr>
        <p:spPr>
          <a:xfrm>
            <a:off x="9248776" y="2859684"/>
            <a:ext cx="952500" cy="340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10;&#10;Description automatically generated">
            <a:extLst>
              <a:ext uri="{FF2B5EF4-FFF2-40B4-BE49-F238E27FC236}">
                <a16:creationId xmlns:a16="http://schemas.microsoft.com/office/drawing/2014/main" id="{5C244756-2047-9D21-A128-635AF40E4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37" y="3722498"/>
            <a:ext cx="7457994" cy="3024532"/>
          </a:xfrm>
          <a:prstGeom prst="rect">
            <a:avLst/>
          </a:prstGeom>
          <a:ln w="12700">
            <a:solidFill>
              <a:schemeClr val="tx1"/>
            </a:solidFill>
          </a:ln>
        </p:spPr>
      </p:pic>
      <p:pic>
        <p:nvPicPr>
          <p:cNvPr id="9" name="Picture 8" descr="Chart&#10;&#10;Description automatically generated">
            <a:extLst>
              <a:ext uri="{FF2B5EF4-FFF2-40B4-BE49-F238E27FC236}">
                <a16:creationId xmlns:a16="http://schemas.microsoft.com/office/drawing/2014/main" id="{5A45C6BD-2B85-0275-D072-2ECD9645D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36" y="706100"/>
            <a:ext cx="7457995" cy="2881432"/>
          </a:xfrm>
          <a:prstGeom prst="rect">
            <a:avLst/>
          </a:prstGeom>
          <a:ln w="12700">
            <a:solidFill>
              <a:schemeClr val="tx1"/>
            </a:solidFill>
          </a:ln>
        </p:spPr>
      </p:pic>
    </p:spTree>
    <p:extLst>
      <p:ext uri="{BB962C8B-B14F-4D97-AF65-F5344CB8AC3E}">
        <p14:creationId xmlns:p14="http://schemas.microsoft.com/office/powerpoint/2010/main" val="1993396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C9056854-B892-4121-B256-DDD7A0915DA6}"/>
              </a:ext>
            </a:extLst>
          </p:cNvPr>
          <p:cNvCxnSpPr/>
          <p:nvPr/>
        </p:nvCxnSpPr>
        <p:spPr>
          <a:xfrm>
            <a:off x="5684852" y="6127442"/>
            <a:ext cx="409575"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46A05C5-3615-4A23-B9B6-7DE5637A5158}"/>
              </a:ext>
            </a:extLst>
          </p:cNvPr>
          <p:cNvCxnSpPr>
            <a:cxnSpLocks/>
          </p:cNvCxnSpPr>
          <p:nvPr/>
        </p:nvCxnSpPr>
        <p:spPr>
          <a:xfrm>
            <a:off x="3727326" y="6127442"/>
            <a:ext cx="462934" cy="0"/>
          </a:xfrm>
          <a:prstGeom prst="straightConnector1">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6" descr="Chart, line chart&#10;&#10;Description automatically generated">
            <a:extLst>
              <a:ext uri="{FF2B5EF4-FFF2-40B4-BE49-F238E27FC236}">
                <a16:creationId xmlns:a16="http://schemas.microsoft.com/office/drawing/2014/main" id="{61E22248-457E-1ED1-B69A-1D498D887B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826"/>
          <a:stretch/>
        </p:blipFill>
        <p:spPr>
          <a:xfrm>
            <a:off x="1671236" y="518740"/>
            <a:ext cx="7994085" cy="5424860"/>
          </a:xfrm>
          <a:ln>
            <a:solidFill>
              <a:schemeClr val="tx1"/>
            </a:solidFill>
          </a:ln>
        </p:spPr>
      </p:pic>
      <p:sp>
        <p:nvSpPr>
          <p:cNvPr id="2" name="TextBox 1">
            <a:extLst>
              <a:ext uri="{FF2B5EF4-FFF2-40B4-BE49-F238E27FC236}">
                <a16:creationId xmlns:a16="http://schemas.microsoft.com/office/drawing/2014/main" id="{56459410-CBAC-4A71-89E2-31497A71F626}"/>
              </a:ext>
            </a:extLst>
          </p:cNvPr>
          <p:cNvSpPr txBox="1"/>
          <p:nvPr/>
        </p:nvSpPr>
        <p:spPr>
          <a:xfrm>
            <a:off x="4128116" y="5978604"/>
            <a:ext cx="594378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  FR-</a:t>
            </a:r>
            <a:r>
              <a:rPr lang="en-US" sz="1600" dirty="0" err="1">
                <a:ea typeface="+mn-lt"/>
                <a:cs typeface="+mn-lt"/>
              </a:rPr>
              <a:t>SpProjU</a:t>
            </a:r>
            <a:r>
              <a:rPr lang="en-US" sz="1600" dirty="0">
                <a:ea typeface="+mn-lt"/>
                <a:cs typeface="+mn-lt"/>
              </a:rPr>
              <a:t> </a:t>
            </a:r>
            <a:r>
              <a:rPr lang="en-US" sz="1600" dirty="0"/>
              <a:t>                     </a:t>
            </a:r>
            <a:r>
              <a:rPr lang="en-US" sz="1600" dirty="0">
                <a:ea typeface="+mn-lt"/>
                <a:cs typeface="+mn-lt"/>
              </a:rPr>
              <a:t>FR-</a:t>
            </a:r>
            <a:r>
              <a:rPr lang="en-US" sz="1600" dirty="0" err="1">
                <a:ea typeface="+mn-lt"/>
                <a:cs typeface="+mn-lt"/>
              </a:rPr>
              <a:t>SpProjD</a:t>
            </a:r>
            <a:r>
              <a:rPr lang="en-US" sz="1600" dirty="0"/>
              <a:t>                </a:t>
            </a:r>
            <a:endParaRPr lang="en-US" sz="1600" dirty="0">
              <a:cs typeface="Calibri"/>
            </a:endParaRPr>
          </a:p>
          <a:p>
            <a:endParaRPr lang="en-US" sz="1600" dirty="0">
              <a:cs typeface="Calibri"/>
            </a:endParaRPr>
          </a:p>
          <a:p>
            <a:endParaRPr lang="en-US" sz="1600" dirty="0"/>
          </a:p>
          <a:p>
            <a:r>
              <a:rPr lang="en-US" sz="1600" dirty="0"/>
              <a:t>         </a:t>
            </a:r>
            <a:r>
              <a:rPr lang="en-US" dirty="0"/>
              <a:t> </a:t>
            </a:r>
          </a:p>
        </p:txBody>
      </p:sp>
    </p:spTree>
    <p:extLst>
      <p:ext uri="{BB962C8B-B14F-4D97-AF65-F5344CB8AC3E}">
        <p14:creationId xmlns:p14="http://schemas.microsoft.com/office/powerpoint/2010/main" val="58056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D62EA6-0DE3-4F1E-A501-D7CD0469F5D9}"/>
              </a:ext>
            </a:extLst>
          </p:cNvPr>
          <p:cNvSpPr txBox="1"/>
          <p:nvPr/>
        </p:nvSpPr>
        <p:spPr>
          <a:xfrm>
            <a:off x="7616858" y="182880"/>
            <a:ext cx="4483702"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a:t>
            </a:r>
            <a:r>
              <a:rPr lang="en-US" sz="2800" b="1">
                <a:cs typeface="Calibri"/>
              </a:rPr>
              <a:t> - </a:t>
            </a:r>
            <a:r>
              <a:rPr lang="en-US" sz="2800" b="1"/>
              <a:t>LCAB-</a:t>
            </a:r>
            <a:r>
              <a:rPr lang="en-US" sz="2800" b="1" err="1"/>
              <a:t>blwDWB</a:t>
            </a:r>
            <a:r>
              <a:rPr lang="en-US" sz="2800" b="1"/>
              <a:t> - LCB-2.2</a:t>
            </a:r>
            <a:endParaRPr lang="en-US" sz="2800" b="1">
              <a:cs typeface="Calibri"/>
            </a:endParaRPr>
          </a:p>
        </p:txBody>
      </p:sp>
      <p:pic>
        <p:nvPicPr>
          <p:cNvPr id="3" name="Picture 2" descr="A picture containing text, map&#10;&#10;Description automatically generated">
            <a:extLst>
              <a:ext uri="{FF2B5EF4-FFF2-40B4-BE49-F238E27FC236}">
                <a16:creationId xmlns:a16="http://schemas.microsoft.com/office/drawing/2014/main" id="{4E84B378-96F7-4E0B-878A-6114522A7D9E}"/>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16557" r="2255"/>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466A82E5-BFFF-497E-99C4-60907D06D427}"/>
              </a:ext>
            </a:extLst>
          </p:cNvPr>
          <p:cNvSpPr/>
          <p:nvPr/>
        </p:nvSpPr>
        <p:spPr>
          <a:xfrm>
            <a:off x="11291111" y="3784660"/>
            <a:ext cx="548464" cy="291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histogram&#10;&#10;Description automatically generated">
            <a:extLst>
              <a:ext uri="{FF2B5EF4-FFF2-40B4-BE49-F238E27FC236}">
                <a16:creationId xmlns:a16="http://schemas.microsoft.com/office/drawing/2014/main" id="{F3EE1F43-F108-4E97-39D4-E076E9482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20" y="3693717"/>
            <a:ext cx="7460296" cy="3013081"/>
          </a:xfrm>
          <a:prstGeom prst="rect">
            <a:avLst/>
          </a:prstGeom>
          <a:ln w="12700">
            <a:solidFill>
              <a:schemeClr val="tx1"/>
            </a:solidFill>
          </a:ln>
        </p:spPr>
      </p:pic>
      <p:pic>
        <p:nvPicPr>
          <p:cNvPr id="9" name="Picture 8" descr="Chart, line chart&#10;&#10;Description automatically generated">
            <a:extLst>
              <a:ext uri="{FF2B5EF4-FFF2-40B4-BE49-F238E27FC236}">
                <a16:creationId xmlns:a16="http://schemas.microsoft.com/office/drawing/2014/main" id="{62877A49-9427-4A93-66F7-6CC292DA1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20" y="671333"/>
            <a:ext cx="7460296" cy="2890460"/>
          </a:xfrm>
          <a:prstGeom prst="rect">
            <a:avLst/>
          </a:prstGeom>
          <a:ln w="12700">
            <a:solidFill>
              <a:schemeClr val="tx1"/>
            </a:solidFill>
          </a:ln>
        </p:spPr>
      </p:pic>
    </p:spTree>
    <p:extLst>
      <p:ext uri="{BB962C8B-B14F-4D97-AF65-F5344CB8AC3E}">
        <p14:creationId xmlns:p14="http://schemas.microsoft.com/office/powerpoint/2010/main" val="629874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B493405-0BD5-42FE-A610-4DEA07B87DA9}"/>
              </a:ext>
            </a:extLst>
          </p:cNvPr>
          <p:cNvSpPr>
            <a:spLocks noGrp="1"/>
          </p:cNvSpPr>
          <p:nvPr>
            <p:ph type="title"/>
          </p:nvPr>
        </p:nvSpPr>
        <p:spPr>
          <a:xfrm>
            <a:off x="492370" y="516835"/>
            <a:ext cx="3128045" cy="5772840"/>
          </a:xfrm>
        </p:spPr>
        <p:txBody>
          <a:bodyPr anchor="ctr">
            <a:normAutofit/>
          </a:bodyPr>
          <a:lstStyle/>
          <a:p>
            <a:r>
              <a:rPr lang="en-US" sz="4400" b="1">
                <a:solidFill>
                  <a:srgbClr val="FFFFFF"/>
                </a:solidFill>
              </a:rPr>
              <a:t>Overview - Temperature Monitoring </a:t>
            </a:r>
            <a:br>
              <a:rPr lang="en-US" sz="4400" b="1">
                <a:solidFill>
                  <a:srgbClr val="FFFFFF"/>
                </a:solidFill>
              </a:rPr>
            </a:br>
            <a:r>
              <a:rPr lang="en-US" sz="4400" b="1">
                <a:solidFill>
                  <a:srgbClr val="FFFFFF"/>
                </a:solidFill>
              </a:rPr>
              <a:t>in CEA</a:t>
            </a:r>
            <a:endParaRPr lang="en-US" sz="4400" b="1">
              <a:solidFill>
                <a:srgbClr val="FFFFFF"/>
              </a:solidFill>
              <a:cs typeface="Calibri Light"/>
            </a:endParaRP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D04078BB-7FF9-4E79-B478-18DC7A374FED}"/>
              </a:ext>
            </a:extLst>
          </p:cNvPr>
          <p:cNvGraphicFramePr>
            <a:graphicFrameLocks noGrp="1"/>
          </p:cNvGraphicFramePr>
          <p:nvPr>
            <p:ph idx="1"/>
            <p:extLst>
              <p:ext uri="{D42A27DB-BD31-4B8C-83A1-F6EECF244321}">
                <p14:modId xmlns:p14="http://schemas.microsoft.com/office/powerpoint/2010/main" val="239358070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2812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5CE932-1747-47DE-89AC-8FD36E914216}"/>
              </a:ext>
            </a:extLst>
          </p:cNvPr>
          <p:cNvSpPr txBox="1"/>
          <p:nvPr/>
        </p:nvSpPr>
        <p:spPr>
          <a:xfrm>
            <a:off x="7772400" y="182880"/>
            <a:ext cx="4169663"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a:t>
            </a:r>
            <a:r>
              <a:rPr lang="en-US" sz="2800" b="1">
                <a:cs typeface="Calibri"/>
              </a:rPr>
              <a:t> - </a:t>
            </a:r>
            <a:r>
              <a:rPr lang="en-US" sz="2800" b="1"/>
              <a:t>CAB-</a:t>
            </a:r>
            <a:r>
              <a:rPr lang="en-US" sz="2800" b="1" err="1"/>
              <a:t>blwDWB</a:t>
            </a:r>
            <a:r>
              <a:rPr lang="en-US" sz="2800" b="1"/>
              <a:t> </a:t>
            </a:r>
            <a:r>
              <a:rPr lang="en-US" sz="2800" b="1">
                <a:cs typeface="Calibri"/>
              </a:rPr>
              <a:t>- </a:t>
            </a:r>
            <a:r>
              <a:rPr lang="en-US" sz="2800" b="1"/>
              <a:t>CB-2.7</a:t>
            </a:r>
            <a:endParaRPr lang="en-US" sz="2800" b="1">
              <a:cs typeface="Calibri"/>
            </a:endParaRPr>
          </a:p>
        </p:txBody>
      </p:sp>
      <p:pic>
        <p:nvPicPr>
          <p:cNvPr id="3" name="Picture 2" descr="A picture containing text, map&#10;&#10;Description automatically generated">
            <a:extLst>
              <a:ext uri="{FF2B5EF4-FFF2-40B4-BE49-F238E27FC236}">
                <a16:creationId xmlns:a16="http://schemas.microsoft.com/office/drawing/2014/main" id="{7F5DE31D-D6DB-4ABB-A393-C225D399F290}"/>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36859" r="4714"/>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88C0C71E-92F4-4633-BE40-7045158500B3}"/>
              </a:ext>
            </a:extLst>
          </p:cNvPr>
          <p:cNvSpPr/>
          <p:nvPr/>
        </p:nvSpPr>
        <p:spPr>
          <a:xfrm>
            <a:off x="10970687" y="2882205"/>
            <a:ext cx="716487"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histogram&#10;&#10;Description automatically generated">
            <a:extLst>
              <a:ext uri="{FF2B5EF4-FFF2-40B4-BE49-F238E27FC236}">
                <a16:creationId xmlns:a16="http://schemas.microsoft.com/office/drawing/2014/main" id="{AE460B77-2FD8-C4E0-0527-192E8A18A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0" y="3641187"/>
            <a:ext cx="7394241" cy="3010407"/>
          </a:xfrm>
          <a:prstGeom prst="rect">
            <a:avLst/>
          </a:prstGeom>
          <a:ln w="12700">
            <a:solidFill>
              <a:schemeClr val="tx1"/>
            </a:solidFill>
          </a:ln>
        </p:spPr>
      </p:pic>
      <p:pic>
        <p:nvPicPr>
          <p:cNvPr id="10" name="Picture 9" descr="Chart, line chart&#10;&#10;Description automatically generated">
            <a:extLst>
              <a:ext uri="{FF2B5EF4-FFF2-40B4-BE49-F238E27FC236}">
                <a16:creationId xmlns:a16="http://schemas.microsoft.com/office/drawing/2014/main" id="{9C15DCD1-E961-1F2A-AFAA-5BA5D7C0D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670" y="444490"/>
            <a:ext cx="7394241" cy="3010407"/>
          </a:xfrm>
          <a:prstGeom prst="rect">
            <a:avLst/>
          </a:prstGeom>
          <a:ln w="12700">
            <a:solidFill>
              <a:schemeClr val="tx1"/>
            </a:solidFill>
          </a:ln>
        </p:spPr>
      </p:pic>
    </p:spTree>
    <p:extLst>
      <p:ext uri="{BB962C8B-B14F-4D97-AF65-F5344CB8AC3E}">
        <p14:creationId xmlns:p14="http://schemas.microsoft.com/office/powerpoint/2010/main" val="848884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59DD00-2007-401A-91A9-73EC761EDB44}"/>
              </a:ext>
            </a:extLst>
          </p:cNvPr>
          <p:cNvSpPr txBox="1"/>
          <p:nvPr/>
        </p:nvSpPr>
        <p:spPr>
          <a:xfrm>
            <a:off x="7854285" y="182880"/>
            <a:ext cx="4213782"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a:t>
            </a:r>
            <a:r>
              <a:rPr lang="en-US" sz="2800" b="1">
                <a:cs typeface="Calibri"/>
              </a:rPr>
              <a:t> - </a:t>
            </a:r>
            <a:r>
              <a:rPr lang="en-US" sz="2800" b="1"/>
              <a:t>CAB-</a:t>
            </a:r>
            <a:r>
              <a:rPr lang="en-US" sz="2800" b="1" err="1"/>
              <a:t>abvChan</a:t>
            </a:r>
            <a:r>
              <a:rPr lang="en-US" sz="2800" b="1">
                <a:cs typeface="Calibri"/>
              </a:rPr>
              <a:t> - </a:t>
            </a:r>
            <a:r>
              <a:rPr lang="en-US" sz="2800" b="1"/>
              <a:t>CB-0.6</a:t>
            </a:r>
            <a:endParaRPr lang="en-US" sz="2800" b="1">
              <a:cs typeface="Calibri"/>
            </a:endParaRPr>
          </a:p>
        </p:txBody>
      </p:sp>
      <p:pic>
        <p:nvPicPr>
          <p:cNvPr id="3" name="Picture 2" descr="A picture containing text, map&#10;&#10;Description automatically generated">
            <a:extLst>
              <a:ext uri="{FF2B5EF4-FFF2-40B4-BE49-F238E27FC236}">
                <a16:creationId xmlns:a16="http://schemas.microsoft.com/office/drawing/2014/main" id="{133D7928-005C-471F-BAC6-B0C939A76A4B}"/>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14416" r="28445"/>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7977D1D6-8B9D-4D09-AB15-F7674CC6CA22}"/>
              </a:ext>
            </a:extLst>
          </p:cNvPr>
          <p:cNvSpPr/>
          <p:nvPr/>
        </p:nvSpPr>
        <p:spPr>
          <a:xfrm>
            <a:off x="11011084" y="3667245"/>
            <a:ext cx="685615" cy="3808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histogram&#10;&#10;Description automatically generated">
            <a:extLst>
              <a:ext uri="{FF2B5EF4-FFF2-40B4-BE49-F238E27FC236}">
                <a16:creationId xmlns:a16="http://schemas.microsoft.com/office/drawing/2014/main" id="{EED7E6C8-C407-4EAD-A884-89875B00C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26" y="3667245"/>
            <a:ext cx="7413209" cy="3007875"/>
          </a:xfrm>
          <a:prstGeom prst="rect">
            <a:avLst/>
          </a:prstGeom>
          <a:ln w="12700">
            <a:solidFill>
              <a:schemeClr val="tx1"/>
            </a:solidFill>
          </a:ln>
        </p:spPr>
      </p:pic>
      <p:pic>
        <p:nvPicPr>
          <p:cNvPr id="9" name="Picture 8" descr="Chart, line chart&#10;&#10;Description automatically generated">
            <a:extLst>
              <a:ext uri="{FF2B5EF4-FFF2-40B4-BE49-F238E27FC236}">
                <a16:creationId xmlns:a16="http://schemas.microsoft.com/office/drawing/2014/main" id="{F1B7421A-92EA-871A-40CB-80E1401D4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933" y="570657"/>
            <a:ext cx="7413209" cy="2933645"/>
          </a:xfrm>
          <a:prstGeom prst="rect">
            <a:avLst/>
          </a:prstGeom>
          <a:ln w="12700">
            <a:solidFill>
              <a:schemeClr val="tx1"/>
            </a:solidFill>
          </a:ln>
        </p:spPr>
      </p:pic>
    </p:spTree>
    <p:extLst>
      <p:ext uri="{BB962C8B-B14F-4D97-AF65-F5344CB8AC3E}">
        <p14:creationId xmlns:p14="http://schemas.microsoft.com/office/powerpoint/2010/main" val="4059398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E0BB50-10CC-4698-A95C-C6D313CD32D5}"/>
              </a:ext>
            </a:extLst>
          </p:cNvPr>
          <p:cNvSpPr txBox="1"/>
          <p:nvPr/>
        </p:nvSpPr>
        <p:spPr>
          <a:xfrm>
            <a:off x="7927943" y="182880"/>
            <a:ext cx="3987538"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a:t>
            </a:r>
            <a:r>
              <a:rPr lang="en-US" sz="2800" b="1">
                <a:solidFill>
                  <a:schemeClr val="accent1"/>
                </a:solidFill>
                <a:cs typeface="Calibri"/>
              </a:rPr>
              <a:t> - </a:t>
            </a:r>
            <a:r>
              <a:rPr lang="en-US" sz="2800" b="1">
                <a:solidFill>
                  <a:schemeClr val="accent1"/>
                </a:solidFill>
              </a:rPr>
              <a:t>RC-</a:t>
            </a:r>
            <a:r>
              <a:rPr lang="en-US" sz="2800" b="1" err="1">
                <a:solidFill>
                  <a:schemeClr val="accent1"/>
                </a:solidFill>
              </a:rPr>
              <a:t>abvQuad</a:t>
            </a:r>
            <a:r>
              <a:rPr lang="en-US" sz="2800" b="1">
                <a:solidFill>
                  <a:schemeClr val="accent1"/>
                </a:solidFill>
                <a:cs typeface="Calibri"/>
              </a:rPr>
              <a:t> - </a:t>
            </a:r>
            <a:r>
              <a:rPr lang="en-US" sz="2800" b="1">
                <a:solidFill>
                  <a:schemeClr val="accent1"/>
                </a:solidFill>
              </a:rPr>
              <a:t>RC-5.8</a:t>
            </a:r>
            <a:endParaRPr lang="en-US" sz="2800" b="1">
              <a:solidFill>
                <a:schemeClr val="accent1"/>
              </a:solidFill>
              <a:cs typeface="Calibri"/>
            </a:endParaRPr>
          </a:p>
        </p:txBody>
      </p:sp>
      <p:grpSp>
        <p:nvGrpSpPr>
          <p:cNvPr id="9" name="Group 8">
            <a:extLst>
              <a:ext uri="{FF2B5EF4-FFF2-40B4-BE49-F238E27FC236}">
                <a16:creationId xmlns:a16="http://schemas.microsoft.com/office/drawing/2014/main" id="{BC83F573-E9DE-471F-9CCB-737327085CAD}"/>
              </a:ext>
            </a:extLst>
          </p:cNvPr>
          <p:cNvGrpSpPr/>
          <p:nvPr/>
        </p:nvGrpSpPr>
        <p:grpSpPr>
          <a:xfrm>
            <a:off x="7763256" y="694944"/>
            <a:ext cx="4169664" cy="3758184"/>
            <a:chOff x="9226557" y="1643862"/>
            <a:chExt cx="2965443" cy="2199486"/>
          </a:xfrm>
        </p:grpSpPr>
        <p:pic>
          <p:nvPicPr>
            <p:cNvPr id="3" name="Picture 2" descr="A picture containing text, map&#10;&#10;Description automatically generated">
              <a:extLst>
                <a:ext uri="{FF2B5EF4-FFF2-40B4-BE49-F238E27FC236}">
                  <a16:creationId xmlns:a16="http://schemas.microsoft.com/office/drawing/2014/main" id="{0A018469-3FC7-4E1A-A6D6-8251F6214497}"/>
                </a:ext>
              </a:extLst>
            </p:cNvPr>
            <p:cNvPicPr>
              <a:picLocks noChangeAspect="1"/>
            </p:cNvPicPr>
            <p:nvPr/>
          </p:nvPicPr>
          <p:blipFill rotWithShape="1">
            <a:blip r:embed="rId2">
              <a:extLst>
                <a:ext uri="{28A0092B-C50C-407E-A947-70E740481C1C}">
                  <a14:useLocalDpi xmlns:a14="http://schemas.microsoft.com/office/drawing/2010/main" val="0"/>
                </a:ext>
              </a:extLst>
            </a:blip>
            <a:srcRect l="3635" r="41311"/>
            <a:stretch/>
          </p:blipFill>
          <p:spPr>
            <a:xfrm>
              <a:off x="9226557" y="1643862"/>
              <a:ext cx="2965443" cy="2199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0D8E691D-BADE-4AE9-A8A9-CC2EF40FA2FA}"/>
                </a:ext>
              </a:extLst>
            </p:cNvPr>
            <p:cNvSpPr/>
            <p:nvPr/>
          </p:nvSpPr>
          <p:spPr>
            <a:xfrm>
              <a:off x="10271149" y="2462630"/>
              <a:ext cx="431897" cy="1625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0EEB73-5B44-4606-93EC-302BACEA4182}"/>
                </a:ext>
              </a:extLst>
            </p:cNvPr>
            <p:cNvSpPr txBox="1"/>
            <p:nvPr/>
          </p:nvSpPr>
          <p:spPr>
            <a:xfrm>
              <a:off x="10285091" y="2462630"/>
              <a:ext cx="584325" cy="153108"/>
            </a:xfrm>
            <a:prstGeom prst="rect">
              <a:avLst/>
            </a:prstGeom>
            <a:noFill/>
          </p:spPr>
          <p:txBody>
            <a:bodyPr wrap="square" lIns="91440" tIns="45720" rIns="91440" bIns="45720" rtlCol="0" anchor="t">
              <a:spAutoFit/>
            </a:bodyPr>
            <a:lstStyle/>
            <a:p>
              <a:r>
                <a:rPr lang="en-US" sz="1100" b="1" dirty="0"/>
                <a:t>RC-5.8</a:t>
              </a:r>
            </a:p>
          </p:txBody>
        </p:sp>
      </p:grpSp>
      <p:sp>
        <p:nvSpPr>
          <p:cNvPr id="16" name="TextBox 15">
            <a:extLst>
              <a:ext uri="{FF2B5EF4-FFF2-40B4-BE49-F238E27FC236}">
                <a16:creationId xmlns:a16="http://schemas.microsoft.com/office/drawing/2014/main" id="{1D7798A0-EFC5-4BF9-9879-19894D7BD20A}"/>
              </a:ext>
            </a:extLst>
          </p:cNvPr>
          <p:cNvSpPr txBox="1"/>
          <p:nvPr/>
        </p:nvSpPr>
        <p:spPr>
          <a:xfrm>
            <a:off x="8229599" y="5521814"/>
            <a:ext cx="3227831"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DM standard</a:t>
            </a:r>
          </a:p>
        </p:txBody>
      </p:sp>
      <p:graphicFrame>
        <p:nvGraphicFramePr>
          <p:cNvPr id="17" name="Table 17">
            <a:extLst>
              <a:ext uri="{FF2B5EF4-FFF2-40B4-BE49-F238E27FC236}">
                <a16:creationId xmlns:a16="http://schemas.microsoft.com/office/drawing/2014/main" id="{14ABDD4C-5CC5-4CBE-B573-BBF87078805F}"/>
              </a:ext>
            </a:extLst>
          </p:cNvPr>
          <p:cNvGraphicFramePr>
            <a:graphicFrameLocks noGrp="1"/>
          </p:cNvGraphicFramePr>
          <p:nvPr>
            <p:extLst>
              <p:ext uri="{D42A27DB-BD31-4B8C-83A1-F6EECF244321}">
                <p14:modId xmlns:p14="http://schemas.microsoft.com/office/powerpoint/2010/main" val="3645024210"/>
              </p:ext>
            </p:extLst>
          </p:nvPr>
        </p:nvGraphicFramePr>
        <p:xfrm>
          <a:off x="8229597" y="5908867"/>
          <a:ext cx="3533316" cy="571500"/>
        </p:xfrm>
        <a:graphic>
          <a:graphicData uri="http://schemas.openxmlformats.org/drawingml/2006/table">
            <a:tbl>
              <a:tblPr firstRow="1" bandRow="1">
                <a:tableStyleId>{5C22544A-7EE6-4342-B048-85BDC9FD1C3A}</a:tableStyleId>
              </a:tblPr>
              <a:tblGrid>
                <a:gridCol w="1896139">
                  <a:extLst>
                    <a:ext uri="{9D8B030D-6E8A-4147-A177-3AD203B41FA5}">
                      <a16:colId xmlns:a16="http://schemas.microsoft.com/office/drawing/2014/main" val="1867886236"/>
                    </a:ext>
                  </a:extLst>
                </a:gridCol>
                <a:gridCol w="1637177">
                  <a:extLst>
                    <a:ext uri="{9D8B030D-6E8A-4147-A177-3AD203B41FA5}">
                      <a16:colId xmlns:a16="http://schemas.microsoft.com/office/drawing/2014/main" val="723495986"/>
                    </a:ext>
                  </a:extLst>
                </a:gridCol>
              </a:tblGrid>
              <a:tr h="370840">
                <a:tc>
                  <a:txBody>
                    <a:bodyPr/>
                    <a:lstStyle/>
                    <a:p>
                      <a:r>
                        <a:rPr lang="en-US" sz="1050" b="1">
                          <a:solidFill>
                            <a:schemeClr val="tx1"/>
                          </a:solidFill>
                        </a:rPr>
                        <a:t>05-15-2022</a:t>
                      </a:r>
                    </a:p>
                    <a:p>
                      <a:pPr lvl="0">
                        <a:buNone/>
                      </a:pPr>
                      <a:r>
                        <a:rPr lang="en-US" sz="1050" b="1">
                          <a:solidFill>
                            <a:schemeClr val="tx1"/>
                          </a:solidFill>
                        </a:rPr>
                        <a:t>07-14-2022 to 07-27-2022</a:t>
                      </a:r>
                    </a:p>
                    <a:p>
                      <a:pPr lvl="0">
                        <a:buNone/>
                      </a:pPr>
                      <a:r>
                        <a:rPr lang="en-US" sz="1050" b="1">
                          <a:solidFill>
                            <a:schemeClr val="tx1"/>
                          </a:solidFill>
                        </a:rPr>
                        <a:t>08-03-2022 to 08-11-2022</a:t>
                      </a:r>
                      <a:endParaRPr lang="en-US" sz="1050" b="1"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lnSpc>
                          <a:spcPct val="100000"/>
                        </a:lnSpc>
                        <a:spcBef>
                          <a:spcPts val="0"/>
                        </a:spcBef>
                        <a:spcAft>
                          <a:spcPts val="0"/>
                        </a:spcAft>
                        <a:buNone/>
                      </a:pPr>
                      <a:r>
                        <a:rPr lang="en-US" sz="1050" b="1" i="0" u="none" strike="noStrike" noProof="0" dirty="0">
                          <a:solidFill>
                            <a:schemeClr val="tx1"/>
                          </a:solidFill>
                          <a:latin typeface="+mn-lt"/>
                        </a:rPr>
                        <a:t>Max Exceedance: 13.10 ⁰C</a:t>
                      </a:r>
                      <a:endParaRPr lang="en-US" sz="1050" b="1" i="0" u="none" strike="noStrike" noProof="0" dirty="0">
                        <a:latin typeface="+mn-lt"/>
                      </a:endParaRPr>
                    </a:p>
                    <a:p>
                      <a:pPr lvl="0" algn="r">
                        <a:lnSpc>
                          <a:spcPct val="100000"/>
                        </a:lnSpc>
                        <a:spcBef>
                          <a:spcPts val="0"/>
                        </a:spcBef>
                        <a:spcAft>
                          <a:spcPts val="0"/>
                        </a:spcAft>
                        <a:buNone/>
                      </a:pPr>
                      <a:r>
                        <a:rPr lang="en-US" sz="1050" b="1" i="0" u="none" strike="noStrike" noProof="0" dirty="0">
                          <a:solidFill>
                            <a:schemeClr val="tx1"/>
                          </a:solidFill>
                          <a:latin typeface="+mn-lt"/>
                        </a:rPr>
                        <a:t>Max Exceedance: 23.12 ⁰C</a:t>
                      </a:r>
                      <a:endParaRPr lang="en-US" sz="1050" b="1" i="0" u="none" strike="noStrike" noProof="0" dirty="0">
                        <a:latin typeface="+mn-lt"/>
                      </a:endParaRPr>
                    </a:p>
                    <a:p>
                      <a:pPr lvl="0" algn="r">
                        <a:lnSpc>
                          <a:spcPct val="100000"/>
                        </a:lnSpc>
                        <a:spcBef>
                          <a:spcPts val="0"/>
                        </a:spcBef>
                        <a:spcAft>
                          <a:spcPts val="0"/>
                        </a:spcAft>
                        <a:buNone/>
                      </a:pPr>
                      <a:r>
                        <a:rPr lang="en-US" sz="1050" b="1" i="0" u="none" strike="noStrike" noProof="0" dirty="0">
                          <a:solidFill>
                            <a:schemeClr val="tx1"/>
                          </a:solidFill>
                          <a:latin typeface="+mn-lt"/>
                        </a:rPr>
                        <a:t>Max Exceedance: 23.28 ⁰C</a:t>
                      </a:r>
                      <a:endParaRPr lang="en-US" sz="1050" b="1" i="0" u="none" strike="noStrike" noProof="0" dirty="0">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417646"/>
                  </a:ext>
                </a:extLst>
              </a:tr>
            </a:tbl>
          </a:graphicData>
        </a:graphic>
      </p:graphicFrame>
      <p:pic>
        <p:nvPicPr>
          <p:cNvPr id="7" name="Picture 6" descr="Chart&#10;&#10;Description automatically generated">
            <a:extLst>
              <a:ext uri="{FF2B5EF4-FFF2-40B4-BE49-F238E27FC236}">
                <a16:creationId xmlns:a16="http://schemas.microsoft.com/office/drawing/2014/main" id="{8196A926-54BF-C871-001B-26C1701DD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16" y="3610627"/>
            <a:ext cx="7381508" cy="3014334"/>
          </a:xfrm>
          <a:prstGeom prst="rect">
            <a:avLst/>
          </a:prstGeom>
          <a:ln w="12700">
            <a:solidFill>
              <a:schemeClr val="tx1"/>
            </a:solidFill>
          </a:ln>
        </p:spPr>
      </p:pic>
      <p:pic>
        <p:nvPicPr>
          <p:cNvPr id="10" name="Picture 9" descr="Chart, line chart&#10;&#10;Description automatically generated">
            <a:extLst>
              <a:ext uri="{FF2B5EF4-FFF2-40B4-BE49-F238E27FC236}">
                <a16:creationId xmlns:a16="http://schemas.microsoft.com/office/drawing/2014/main" id="{F4CB9954-8FBB-4DEA-EC22-3056E1016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16" y="444490"/>
            <a:ext cx="7381508" cy="3014333"/>
          </a:xfrm>
          <a:prstGeom prst="rect">
            <a:avLst/>
          </a:prstGeom>
          <a:ln w="12700">
            <a:solidFill>
              <a:schemeClr val="tx1"/>
            </a:solidFill>
          </a:ln>
        </p:spPr>
      </p:pic>
      <p:sp>
        <p:nvSpPr>
          <p:cNvPr id="8" name="TextBox 7">
            <a:extLst>
              <a:ext uri="{FF2B5EF4-FFF2-40B4-BE49-F238E27FC236}">
                <a16:creationId xmlns:a16="http://schemas.microsoft.com/office/drawing/2014/main" id="{A8E2CBD2-A0FC-F7C9-DA4C-17A48395A71A}"/>
              </a:ext>
            </a:extLst>
          </p:cNvPr>
          <p:cNvSpPr txBox="1"/>
          <p:nvPr/>
        </p:nvSpPr>
        <p:spPr>
          <a:xfrm>
            <a:off x="8229600" y="4546600"/>
            <a:ext cx="3227832"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WAT standard</a:t>
            </a:r>
          </a:p>
        </p:txBody>
      </p:sp>
      <p:graphicFrame>
        <p:nvGraphicFramePr>
          <p:cNvPr id="13" name="Table 17">
            <a:extLst>
              <a:ext uri="{FF2B5EF4-FFF2-40B4-BE49-F238E27FC236}">
                <a16:creationId xmlns:a16="http://schemas.microsoft.com/office/drawing/2014/main" id="{655858E4-9E79-29B9-78D1-C2CB956DF2EA}"/>
              </a:ext>
            </a:extLst>
          </p:cNvPr>
          <p:cNvGraphicFramePr>
            <a:graphicFrameLocks noGrp="1"/>
          </p:cNvGraphicFramePr>
          <p:nvPr>
            <p:extLst>
              <p:ext uri="{D42A27DB-BD31-4B8C-83A1-F6EECF244321}">
                <p14:modId xmlns:p14="http://schemas.microsoft.com/office/powerpoint/2010/main" val="1944957558"/>
              </p:ext>
            </p:extLst>
          </p:nvPr>
        </p:nvGraphicFramePr>
        <p:xfrm>
          <a:off x="8229597" y="4951936"/>
          <a:ext cx="3515560" cy="571500"/>
        </p:xfrm>
        <a:graphic>
          <a:graphicData uri="http://schemas.openxmlformats.org/drawingml/2006/table">
            <a:tbl>
              <a:tblPr firstRow="1" bandRow="1">
                <a:tableStyleId>{5C22544A-7EE6-4342-B048-85BDC9FD1C3A}</a:tableStyleId>
              </a:tblPr>
              <a:tblGrid>
                <a:gridCol w="1660127">
                  <a:extLst>
                    <a:ext uri="{9D8B030D-6E8A-4147-A177-3AD203B41FA5}">
                      <a16:colId xmlns:a16="http://schemas.microsoft.com/office/drawing/2014/main" val="1867886236"/>
                    </a:ext>
                  </a:extLst>
                </a:gridCol>
                <a:gridCol w="1855433">
                  <a:extLst>
                    <a:ext uri="{9D8B030D-6E8A-4147-A177-3AD203B41FA5}">
                      <a16:colId xmlns:a16="http://schemas.microsoft.com/office/drawing/2014/main" val="723495986"/>
                    </a:ext>
                  </a:extLst>
                </a:gridCol>
              </a:tblGrid>
              <a:tr h="370840">
                <a:tc>
                  <a:txBody>
                    <a:bodyPr/>
                    <a:lstStyle/>
                    <a:p>
                      <a:r>
                        <a:rPr lang="en-US" sz="1050" b="1" dirty="0">
                          <a:solidFill>
                            <a:schemeClr val="tx1"/>
                          </a:solidFill>
                        </a:rPr>
                        <a:t>07-20-2022</a:t>
                      </a:r>
                    </a:p>
                    <a:p>
                      <a:pPr lvl="0">
                        <a:buNone/>
                      </a:pPr>
                      <a:r>
                        <a:rPr lang="en-US" sz="1050" b="1" dirty="0">
                          <a:solidFill>
                            <a:schemeClr val="tx1"/>
                          </a:solidFill>
                        </a:rPr>
                        <a:t>08-06-2022 to 08-13-2022</a:t>
                      </a:r>
                    </a:p>
                    <a:p>
                      <a:pPr lvl="0">
                        <a:buNone/>
                      </a:pPr>
                      <a:r>
                        <a:rPr lang="en-US" sz="1050" b="1" dirty="0">
                          <a:solidFill>
                            <a:schemeClr val="tx1"/>
                          </a:solidFill>
                        </a:rPr>
                        <a:t>10-01-2022 to 10-02-2022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lnSpc>
                          <a:spcPct val="100000"/>
                        </a:lnSpc>
                        <a:spcBef>
                          <a:spcPts val="0"/>
                        </a:spcBef>
                        <a:spcAft>
                          <a:spcPts val="0"/>
                        </a:spcAft>
                        <a:buNone/>
                      </a:pPr>
                      <a:r>
                        <a:rPr lang="en-US" sz="1050" b="1" i="0" u="none" strike="noStrike" noProof="0" dirty="0">
                          <a:solidFill>
                            <a:schemeClr val="tx1"/>
                          </a:solidFill>
                          <a:latin typeface="+mn-lt"/>
                        </a:rPr>
                        <a:t>Max Exceedance: 17.11 ⁰C</a:t>
                      </a:r>
                      <a:endParaRPr lang="en-US" sz="1050" b="1" i="0" u="none" strike="noStrike" noProof="0" dirty="0">
                        <a:latin typeface="+mn-lt"/>
                      </a:endParaRPr>
                    </a:p>
                    <a:p>
                      <a:pPr lvl="0" algn="r">
                        <a:lnSpc>
                          <a:spcPct val="100000"/>
                        </a:lnSpc>
                        <a:spcBef>
                          <a:spcPts val="0"/>
                        </a:spcBef>
                        <a:spcAft>
                          <a:spcPts val="0"/>
                        </a:spcAft>
                        <a:buNone/>
                      </a:pPr>
                      <a:r>
                        <a:rPr lang="en-US" sz="1050" b="1" i="0" u="none" strike="noStrike" noProof="0" dirty="0">
                          <a:solidFill>
                            <a:schemeClr val="tx1"/>
                          </a:solidFill>
                          <a:latin typeface="+mn-lt"/>
                        </a:rPr>
                        <a:t>Max Exceedance: 17.77 ⁰C</a:t>
                      </a:r>
                      <a:endParaRPr lang="en-US" sz="1050" b="1" i="0" u="none" strike="noStrike" noProof="0" dirty="0">
                        <a:solidFill>
                          <a:schemeClr val="lt1"/>
                        </a:solidFill>
                        <a:latin typeface="+mn-lt"/>
                      </a:endParaRPr>
                    </a:p>
                    <a:p>
                      <a:pPr lvl="0" algn="r">
                        <a:lnSpc>
                          <a:spcPct val="100000"/>
                        </a:lnSpc>
                        <a:spcBef>
                          <a:spcPts val="0"/>
                        </a:spcBef>
                        <a:spcAft>
                          <a:spcPts val="0"/>
                        </a:spcAft>
                        <a:buNone/>
                      </a:pPr>
                      <a:r>
                        <a:rPr lang="en-US" sz="1050" b="1" i="0" u="none" strike="noStrike" noProof="0" dirty="0">
                          <a:solidFill>
                            <a:schemeClr val="tx1"/>
                          </a:solidFill>
                          <a:latin typeface="+mn-lt"/>
                        </a:rPr>
                        <a:t>Max Exceedance:   9.32 ⁰C</a:t>
                      </a:r>
                      <a:endParaRPr lang="en-US" sz="1050" b="1" i="0" u="none" strike="noStrike" noProof="0" dirty="0">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417646"/>
                  </a:ext>
                </a:extLst>
              </a:tr>
            </a:tbl>
          </a:graphicData>
        </a:graphic>
      </p:graphicFrame>
      <p:sp>
        <p:nvSpPr>
          <p:cNvPr id="14" name="TextBox 13">
            <a:extLst>
              <a:ext uri="{FF2B5EF4-FFF2-40B4-BE49-F238E27FC236}">
                <a16:creationId xmlns:a16="http://schemas.microsoft.com/office/drawing/2014/main" id="{C8F627D3-E518-F897-2004-8F948BB19FFD}"/>
              </a:ext>
            </a:extLst>
          </p:cNvPr>
          <p:cNvSpPr txBox="1"/>
          <p:nvPr/>
        </p:nvSpPr>
        <p:spPr>
          <a:xfrm>
            <a:off x="6166883" y="1036674"/>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17.77 C on 8/09</a:t>
            </a:r>
            <a:endParaRPr lang="en-US" sz="1100" b="1" dirty="0">
              <a:solidFill>
                <a:srgbClr val="FF0000"/>
              </a:solidFill>
            </a:endParaRPr>
          </a:p>
        </p:txBody>
      </p:sp>
      <p:sp>
        <p:nvSpPr>
          <p:cNvPr id="19" name="TextBox 18">
            <a:extLst>
              <a:ext uri="{FF2B5EF4-FFF2-40B4-BE49-F238E27FC236}">
                <a16:creationId xmlns:a16="http://schemas.microsoft.com/office/drawing/2014/main" id="{7EFBA1CC-FB7B-05FA-06D6-313BC3942164}"/>
              </a:ext>
            </a:extLst>
          </p:cNvPr>
          <p:cNvSpPr txBox="1"/>
          <p:nvPr/>
        </p:nvSpPr>
        <p:spPr>
          <a:xfrm>
            <a:off x="6140302" y="4084674"/>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23.28 C on 8/04</a:t>
            </a:r>
            <a:endParaRPr lang="en-US" sz="1100" b="1" dirty="0">
              <a:solidFill>
                <a:srgbClr val="000000"/>
              </a:solidFill>
              <a:cs typeface="Calibri" panose="020F0502020204030204"/>
            </a:endParaRPr>
          </a:p>
        </p:txBody>
      </p:sp>
    </p:spTree>
    <p:extLst>
      <p:ext uri="{BB962C8B-B14F-4D97-AF65-F5344CB8AC3E}">
        <p14:creationId xmlns:p14="http://schemas.microsoft.com/office/powerpoint/2010/main" val="2772140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E0BB50-10CC-4698-A95C-C6D313CD32D5}"/>
              </a:ext>
            </a:extLst>
          </p:cNvPr>
          <p:cNvSpPr txBox="1"/>
          <p:nvPr/>
        </p:nvSpPr>
        <p:spPr>
          <a:xfrm>
            <a:off x="7927942" y="182880"/>
            <a:ext cx="4261668"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1"/>
                </a:solidFill>
              </a:rPr>
              <a:t>CSII</a:t>
            </a:r>
            <a:r>
              <a:rPr lang="en-US" sz="2800" b="1">
                <a:solidFill>
                  <a:schemeClr val="accent1"/>
                </a:solidFill>
                <a:cs typeface="Calibri"/>
              </a:rPr>
              <a:t> - </a:t>
            </a:r>
            <a:r>
              <a:rPr lang="en-US" sz="2800" b="1">
                <a:solidFill>
                  <a:schemeClr val="accent1"/>
                </a:solidFill>
              </a:rPr>
              <a:t>RC-</a:t>
            </a:r>
            <a:r>
              <a:rPr lang="en-US" sz="2800" b="1" err="1">
                <a:solidFill>
                  <a:schemeClr val="accent1"/>
                </a:solidFill>
              </a:rPr>
              <a:t>blwQuad</a:t>
            </a:r>
            <a:r>
              <a:rPr lang="en-US" sz="2800" b="1">
                <a:solidFill>
                  <a:schemeClr val="accent1"/>
                </a:solidFill>
                <a:cs typeface="Calibri"/>
              </a:rPr>
              <a:t> - </a:t>
            </a:r>
            <a:r>
              <a:rPr lang="en-US" sz="2800" b="1">
                <a:solidFill>
                  <a:schemeClr val="accent1"/>
                </a:solidFill>
              </a:rPr>
              <a:t>RC-5.1</a:t>
            </a:r>
            <a:endParaRPr lang="en-US" sz="2800" b="1">
              <a:solidFill>
                <a:schemeClr val="accent1"/>
              </a:solidFill>
              <a:cs typeface="Calibri"/>
            </a:endParaRPr>
          </a:p>
        </p:txBody>
      </p:sp>
      <p:pic>
        <p:nvPicPr>
          <p:cNvPr id="3" name="Picture 2" descr="A picture containing text, map&#10;&#10;Description automatically generated">
            <a:extLst>
              <a:ext uri="{FF2B5EF4-FFF2-40B4-BE49-F238E27FC236}">
                <a16:creationId xmlns:a16="http://schemas.microsoft.com/office/drawing/2014/main" id="{0A018469-3FC7-4E1A-A6D6-8251F6214497}"/>
              </a:ext>
            </a:extLst>
          </p:cNvPr>
          <p:cNvPicPr preferRelativeResize="0">
            <a:picLocks/>
          </p:cNvPicPr>
          <p:nvPr/>
        </p:nvPicPr>
        <p:blipFill rotWithShape="1">
          <a:blip r:embed="rId2">
            <a:extLst>
              <a:ext uri="{28A0092B-C50C-407E-A947-70E740481C1C}">
                <a14:useLocalDpi xmlns:a14="http://schemas.microsoft.com/office/drawing/2010/main" val="0"/>
              </a:ext>
            </a:extLst>
          </a:blip>
          <a:srcRect r="41312"/>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0D8E691D-BADE-4AE9-A8A9-CC2EF40FA2FA}"/>
              </a:ext>
            </a:extLst>
          </p:cNvPr>
          <p:cNvSpPr/>
          <p:nvPr/>
        </p:nvSpPr>
        <p:spPr>
          <a:xfrm>
            <a:off x="10107488" y="1397613"/>
            <a:ext cx="716438"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2D9CD62-FE44-40A9-B3B0-84105D4A2E82}"/>
              </a:ext>
            </a:extLst>
          </p:cNvPr>
          <p:cNvSpPr txBox="1"/>
          <p:nvPr/>
        </p:nvSpPr>
        <p:spPr>
          <a:xfrm>
            <a:off x="10171360" y="1422349"/>
            <a:ext cx="866274" cy="261610"/>
          </a:xfrm>
          <a:prstGeom prst="rect">
            <a:avLst/>
          </a:prstGeom>
          <a:noFill/>
        </p:spPr>
        <p:txBody>
          <a:bodyPr wrap="square" rtlCol="0">
            <a:spAutoFit/>
          </a:bodyPr>
          <a:lstStyle/>
          <a:p>
            <a:r>
              <a:rPr lang="en-US" sz="1050" b="1"/>
              <a:t>RC-5.1</a:t>
            </a:r>
          </a:p>
        </p:txBody>
      </p:sp>
      <p:sp>
        <p:nvSpPr>
          <p:cNvPr id="12" name="TextBox 11">
            <a:extLst>
              <a:ext uri="{FF2B5EF4-FFF2-40B4-BE49-F238E27FC236}">
                <a16:creationId xmlns:a16="http://schemas.microsoft.com/office/drawing/2014/main" id="{3B8B57C1-5EA8-4F9A-893B-F39559F50FB5}"/>
              </a:ext>
            </a:extLst>
          </p:cNvPr>
          <p:cNvSpPr txBox="1"/>
          <p:nvPr/>
        </p:nvSpPr>
        <p:spPr>
          <a:xfrm>
            <a:off x="8229600" y="5361908"/>
            <a:ext cx="3227832"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2023 Above DM standard</a:t>
            </a:r>
          </a:p>
        </p:txBody>
      </p:sp>
      <p:pic>
        <p:nvPicPr>
          <p:cNvPr id="9" name="Picture 8" descr="Chart, line chart&#10;&#10;Description automatically generated">
            <a:extLst>
              <a:ext uri="{FF2B5EF4-FFF2-40B4-BE49-F238E27FC236}">
                <a16:creationId xmlns:a16="http://schemas.microsoft.com/office/drawing/2014/main" id="{598E1071-7C47-9E97-B36C-74B0C2328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46" y="303478"/>
            <a:ext cx="7390502" cy="3025190"/>
          </a:xfrm>
          <a:prstGeom prst="rect">
            <a:avLst/>
          </a:prstGeom>
        </p:spPr>
      </p:pic>
      <p:graphicFrame>
        <p:nvGraphicFramePr>
          <p:cNvPr id="13" name="Table 13">
            <a:extLst>
              <a:ext uri="{FF2B5EF4-FFF2-40B4-BE49-F238E27FC236}">
                <a16:creationId xmlns:a16="http://schemas.microsoft.com/office/drawing/2014/main" id="{CE5D168D-235E-48CB-B972-8758F6348749}"/>
              </a:ext>
            </a:extLst>
          </p:cNvPr>
          <p:cNvGraphicFramePr>
            <a:graphicFrameLocks noGrp="1"/>
          </p:cNvGraphicFramePr>
          <p:nvPr>
            <p:extLst>
              <p:ext uri="{D42A27DB-BD31-4B8C-83A1-F6EECF244321}">
                <p14:modId xmlns:p14="http://schemas.microsoft.com/office/powerpoint/2010/main" val="2064579948"/>
              </p:ext>
            </p:extLst>
          </p:nvPr>
        </p:nvGraphicFramePr>
        <p:xfrm>
          <a:off x="8229600" y="5731240"/>
          <a:ext cx="3703319" cy="411480"/>
        </p:xfrm>
        <a:graphic>
          <a:graphicData uri="http://schemas.openxmlformats.org/drawingml/2006/table">
            <a:tbl>
              <a:tblPr firstRow="1" bandRow="1">
                <a:tableStyleId>{5C22544A-7EE6-4342-B048-85BDC9FD1C3A}</a:tableStyleId>
              </a:tblPr>
              <a:tblGrid>
                <a:gridCol w="1975973">
                  <a:extLst>
                    <a:ext uri="{9D8B030D-6E8A-4147-A177-3AD203B41FA5}">
                      <a16:colId xmlns:a16="http://schemas.microsoft.com/office/drawing/2014/main" val="1804039768"/>
                    </a:ext>
                  </a:extLst>
                </a:gridCol>
                <a:gridCol w="1727346">
                  <a:extLst>
                    <a:ext uri="{9D8B030D-6E8A-4147-A177-3AD203B41FA5}">
                      <a16:colId xmlns:a16="http://schemas.microsoft.com/office/drawing/2014/main" val="813165707"/>
                    </a:ext>
                  </a:extLst>
                </a:gridCol>
              </a:tblGrid>
              <a:tr h="370840">
                <a:tc>
                  <a:txBody>
                    <a:bodyPr/>
                    <a:lstStyle/>
                    <a:p>
                      <a:pPr lvl="0">
                        <a:buNone/>
                      </a:pPr>
                      <a:r>
                        <a:rPr lang="en-US" sz="1050" b="1" dirty="0">
                          <a:solidFill>
                            <a:schemeClr val="tx1"/>
                          </a:solidFill>
                        </a:rPr>
                        <a:t>07-13-2022 to 07-30-2022</a:t>
                      </a:r>
                      <a:endParaRPr lang="en-US" dirty="0"/>
                    </a:p>
                    <a:p>
                      <a:pPr lvl="0">
                        <a:buNone/>
                      </a:pPr>
                      <a:r>
                        <a:rPr lang="en-US" sz="1050" b="1" dirty="0">
                          <a:solidFill>
                            <a:schemeClr val="tx1"/>
                          </a:solidFill>
                        </a:rPr>
                        <a:t>08-01-2022 to 08-11-2022</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lnSpc>
                          <a:spcPct val="100000"/>
                        </a:lnSpc>
                        <a:spcBef>
                          <a:spcPts val="0"/>
                        </a:spcBef>
                        <a:spcAft>
                          <a:spcPts val="0"/>
                        </a:spcAft>
                        <a:buNone/>
                      </a:pPr>
                      <a:r>
                        <a:rPr lang="en-US" sz="1050" b="1" i="0" u="none" strike="noStrike" noProof="0" dirty="0">
                          <a:solidFill>
                            <a:schemeClr val="tx1"/>
                          </a:solidFill>
                          <a:latin typeface="+mn-lt"/>
                        </a:rPr>
                        <a:t>Max Exceedance: 24.62 ⁰C</a:t>
                      </a:r>
                      <a:endParaRPr lang="en-US" sz="1050" b="1" i="0" u="none" strike="noStrike" noProof="0" dirty="0">
                        <a:latin typeface="+mn-lt"/>
                      </a:endParaRPr>
                    </a:p>
                    <a:p>
                      <a:pPr lvl="0" algn="r">
                        <a:lnSpc>
                          <a:spcPct val="100000"/>
                        </a:lnSpc>
                        <a:spcBef>
                          <a:spcPts val="0"/>
                        </a:spcBef>
                        <a:spcAft>
                          <a:spcPts val="0"/>
                        </a:spcAft>
                        <a:buNone/>
                      </a:pPr>
                      <a:r>
                        <a:rPr lang="en-US" sz="1050" b="1" i="0" u="none" strike="noStrike" noProof="0" dirty="0">
                          <a:solidFill>
                            <a:schemeClr val="tx1"/>
                          </a:solidFill>
                          <a:latin typeface="+mn-lt"/>
                        </a:rPr>
                        <a:t>Max Exceedance: 25.01 ⁰C</a:t>
                      </a:r>
                      <a:endParaRPr lang="en-US" sz="1050" b="1" i="0" u="none" strike="noStrike" noProof="0" dirty="0">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9280543"/>
                  </a:ext>
                </a:extLst>
              </a:tr>
            </a:tbl>
          </a:graphicData>
        </a:graphic>
      </p:graphicFrame>
      <p:sp>
        <p:nvSpPr>
          <p:cNvPr id="8" name="TextBox 7">
            <a:extLst>
              <a:ext uri="{FF2B5EF4-FFF2-40B4-BE49-F238E27FC236}">
                <a16:creationId xmlns:a16="http://schemas.microsoft.com/office/drawing/2014/main" id="{FC90F481-0383-171C-B83D-F4055865B7EF}"/>
              </a:ext>
            </a:extLst>
          </p:cNvPr>
          <p:cNvSpPr txBox="1"/>
          <p:nvPr/>
        </p:nvSpPr>
        <p:spPr>
          <a:xfrm>
            <a:off x="6186235" y="694944"/>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18.18 C on 8/08</a:t>
            </a:r>
            <a:endParaRPr lang="en-US" sz="1100" b="1" dirty="0">
              <a:solidFill>
                <a:srgbClr val="FF0000"/>
              </a:solidFill>
            </a:endParaRPr>
          </a:p>
        </p:txBody>
      </p:sp>
      <p:pic>
        <p:nvPicPr>
          <p:cNvPr id="16" name="Picture 15" descr="Chart&#10;&#10;Description automatically generated">
            <a:extLst>
              <a:ext uri="{FF2B5EF4-FFF2-40B4-BE49-F238E27FC236}">
                <a16:creationId xmlns:a16="http://schemas.microsoft.com/office/drawing/2014/main" id="{F79BF5FA-D239-7543-B399-DBE22B510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 y="3610949"/>
            <a:ext cx="7290470" cy="2918330"/>
          </a:xfrm>
          <a:prstGeom prst="rect">
            <a:avLst/>
          </a:prstGeom>
        </p:spPr>
      </p:pic>
      <p:sp>
        <p:nvSpPr>
          <p:cNvPr id="11" name="TextBox 10">
            <a:extLst>
              <a:ext uri="{FF2B5EF4-FFF2-40B4-BE49-F238E27FC236}">
                <a16:creationId xmlns:a16="http://schemas.microsoft.com/office/drawing/2014/main" id="{C6C6CCFA-CBF0-F595-32D5-BC1EBBE6E8E2}"/>
              </a:ext>
            </a:extLst>
          </p:cNvPr>
          <p:cNvSpPr txBox="1"/>
          <p:nvPr/>
        </p:nvSpPr>
        <p:spPr>
          <a:xfrm>
            <a:off x="6230678" y="3909237"/>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25.01 C on 8/04</a:t>
            </a:r>
            <a:endParaRPr lang="en-US" sz="1100" b="1" dirty="0">
              <a:solidFill>
                <a:srgbClr val="FF0000"/>
              </a:solidFill>
            </a:endParaRPr>
          </a:p>
        </p:txBody>
      </p:sp>
      <p:sp>
        <p:nvSpPr>
          <p:cNvPr id="15" name="TextBox 14">
            <a:extLst>
              <a:ext uri="{FF2B5EF4-FFF2-40B4-BE49-F238E27FC236}">
                <a16:creationId xmlns:a16="http://schemas.microsoft.com/office/drawing/2014/main" id="{CF53FC3E-D484-0673-86BB-E6F4AA596257}"/>
              </a:ext>
            </a:extLst>
          </p:cNvPr>
          <p:cNvSpPr txBox="1"/>
          <p:nvPr/>
        </p:nvSpPr>
        <p:spPr>
          <a:xfrm>
            <a:off x="8229600" y="4572000"/>
            <a:ext cx="3227832"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WAT standard</a:t>
            </a:r>
          </a:p>
        </p:txBody>
      </p:sp>
      <p:graphicFrame>
        <p:nvGraphicFramePr>
          <p:cNvPr id="17" name="Table 17">
            <a:extLst>
              <a:ext uri="{FF2B5EF4-FFF2-40B4-BE49-F238E27FC236}">
                <a16:creationId xmlns:a16="http://schemas.microsoft.com/office/drawing/2014/main" id="{60A444A7-9A7F-FB52-ECA3-44A085C7153E}"/>
              </a:ext>
            </a:extLst>
          </p:cNvPr>
          <p:cNvGraphicFramePr>
            <a:graphicFrameLocks noGrp="1"/>
          </p:cNvGraphicFramePr>
          <p:nvPr>
            <p:extLst>
              <p:ext uri="{D42A27DB-BD31-4B8C-83A1-F6EECF244321}">
                <p14:modId xmlns:p14="http://schemas.microsoft.com/office/powerpoint/2010/main" val="664718199"/>
              </p:ext>
            </p:extLst>
          </p:nvPr>
        </p:nvGraphicFramePr>
        <p:xfrm>
          <a:off x="8229596" y="4951936"/>
          <a:ext cx="3703323" cy="411480"/>
        </p:xfrm>
        <a:graphic>
          <a:graphicData uri="http://schemas.openxmlformats.org/drawingml/2006/table">
            <a:tbl>
              <a:tblPr firstRow="1" bandRow="1">
                <a:tableStyleId>{5C22544A-7EE6-4342-B048-85BDC9FD1C3A}</a:tableStyleId>
              </a:tblPr>
              <a:tblGrid>
                <a:gridCol w="1775538">
                  <a:extLst>
                    <a:ext uri="{9D8B030D-6E8A-4147-A177-3AD203B41FA5}">
                      <a16:colId xmlns:a16="http://schemas.microsoft.com/office/drawing/2014/main" val="1867886236"/>
                    </a:ext>
                  </a:extLst>
                </a:gridCol>
                <a:gridCol w="1927785">
                  <a:extLst>
                    <a:ext uri="{9D8B030D-6E8A-4147-A177-3AD203B41FA5}">
                      <a16:colId xmlns:a16="http://schemas.microsoft.com/office/drawing/2014/main" val="723495986"/>
                    </a:ext>
                  </a:extLst>
                </a:gridCol>
              </a:tblGrid>
              <a:tr h="370840">
                <a:tc>
                  <a:txBody>
                    <a:bodyPr/>
                    <a:lstStyle/>
                    <a:p>
                      <a:r>
                        <a:rPr lang="en-US" sz="1050" b="1" dirty="0">
                          <a:solidFill>
                            <a:schemeClr val="tx1"/>
                          </a:solidFill>
                        </a:rPr>
                        <a:t>07-18-2022 to 07-23-2022</a:t>
                      </a:r>
                    </a:p>
                    <a:p>
                      <a:pPr lvl="0">
                        <a:buNone/>
                      </a:pPr>
                      <a:r>
                        <a:rPr lang="en-US" sz="1050" b="1" dirty="0">
                          <a:solidFill>
                            <a:schemeClr val="tx1"/>
                          </a:solidFill>
                        </a:rPr>
                        <a:t>08-04-2022 to 08-14-2022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lnSpc>
                          <a:spcPct val="100000"/>
                        </a:lnSpc>
                        <a:spcBef>
                          <a:spcPts val="0"/>
                        </a:spcBef>
                        <a:spcAft>
                          <a:spcPts val="0"/>
                        </a:spcAft>
                        <a:buNone/>
                      </a:pPr>
                      <a:r>
                        <a:rPr lang="en-US" sz="1050" b="1" i="0" u="none" strike="noStrike" noProof="0" dirty="0">
                          <a:solidFill>
                            <a:schemeClr val="tx1"/>
                          </a:solidFill>
                          <a:latin typeface="+mn-lt"/>
                        </a:rPr>
                        <a:t>Max Exceedance: 17.55 ⁰C</a:t>
                      </a:r>
                      <a:endParaRPr lang="en-US" sz="1050" b="1" i="0" u="none" strike="noStrike" noProof="0" dirty="0">
                        <a:latin typeface="+mn-lt"/>
                      </a:endParaRPr>
                    </a:p>
                    <a:p>
                      <a:pPr lvl="0" algn="r">
                        <a:lnSpc>
                          <a:spcPct val="100000"/>
                        </a:lnSpc>
                        <a:spcBef>
                          <a:spcPts val="0"/>
                        </a:spcBef>
                        <a:spcAft>
                          <a:spcPts val="0"/>
                        </a:spcAft>
                        <a:buNone/>
                      </a:pPr>
                      <a:r>
                        <a:rPr lang="en-US" sz="1050" b="1" i="0" u="none" strike="noStrike" noProof="0" dirty="0">
                          <a:solidFill>
                            <a:schemeClr val="tx1"/>
                          </a:solidFill>
                          <a:latin typeface="+mn-lt"/>
                        </a:rPr>
                        <a:t>Max Exceedance: 18.14 ⁰C</a:t>
                      </a:r>
                      <a:endParaRPr lang="en-US" sz="1050" b="1" i="0" u="none" strike="noStrike" noProof="0" dirty="0">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417646"/>
                  </a:ext>
                </a:extLst>
              </a:tr>
            </a:tbl>
          </a:graphicData>
        </a:graphic>
      </p:graphicFrame>
    </p:spTree>
    <p:extLst>
      <p:ext uri="{BB962C8B-B14F-4D97-AF65-F5344CB8AC3E}">
        <p14:creationId xmlns:p14="http://schemas.microsoft.com/office/powerpoint/2010/main" val="132389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BA784F-A660-423B-83E1-CB3C0E9E72FF}"/>
              </a:ext>
            </a:extLst>
          </p:cNvPr>
          <p:cNvSpPr txBox="1"/>
          <p:nvPr/>
        </p:nvSpPr>
        <p:spPr>
          <a:xfrm>
            <a:off x="7824248" y="182880"/>
            <a:ext cx="4157222"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a:t>
            </a:r>
            <a:r>
              <a:rPr lang="en-US" sz="2800" b="1">
                <a:solidFill>
                  <a:schemeClr val="accent1"/>
                </a:solidFill>
                <a:cs typeface="Calibri"/>
              </a:rPr>
              <a:t> - </a:t>
            </a:r>
            <a:r>
              <a:rPr lang="en-US" sz="2800" b="1">
                <a:solidFill>
                  <a:schemeClr val="accent1"/>
                </a:solidFill>
              </a:rPr>
              <a:t>HRD-atCR843</a:t>
            </a:r>
            <a:r>
              <a:rPr lang="en-US" sz="2800" b="1">
                <a:solidFill>
                  <a:schemeClr val="accent1"/>
                </a:solidFill>
                <a:cs typeface="Calibri"/>
              </a:rPr>
              <a:t> - </a:t>
            </a:r>
            <a:r>
              <a:rPr lang="en-US" sz="2800" b="1">
                <a:solidFill>
                  <a:schemeClr val="accent1"/>
                </a:solidFill>
              </a:rPr>
              <a:t>HC-0.5</a:t>
            </a:r>
            <a:endParaRPr lang="en-US" sz="2800" b="1">
              <a:solidFill>
                <a:schemeClr val="accent1"/>
              </a:solidFill>
              <a:cs typeface="Calibri"/>
            </a:endParaRPr>
          </a:p>
        </p:txBody>
      </p:sp>
      <p:pic>
        <p:nvPicPr>
          <p:cNvPr id="3" name="Picture 2" descr="A picture containing text, map&#10;&#10;Description automatically generated">
            <a:extLst>
              <a:ext uri="{FF2B5EF4-FFF2-40B4-BE49-F238E27FC236}">
                <a16:creationId xmlns:a16="http://schemas.microsoft.com/office/drawing/2014/main" id="{546A5BB0-CE56-43DD-BDB4-9392BFFACC0F}"/>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1" r="43540"/>
          <a:stretch/>
        </p:blipFill>
        <p:spPr>
          <a:xfrm>
            <a:off x="7758683" y="70610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B5795778-FB00-4754-A471-77F4C676441B}"/>
              </a:ext>
            </a:extLst>
          </p:cNvPr>
          <p:cNvSpPr/>
          <p:nvPr/>
        </p:nvSpPr>
        <p:spPr>
          <a:xfrm>
            <a:off x="10421652" y="2251072"/>
            <a:ext cx="737579" cy="3341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line chart&#10;&#10;Description automatically generated">
            <a:extLst>
              <a:ext uri="{FF2B5EF4-FFF2-40B4-BE49-F238E27FC236}">
                <a16:creationId xmlns:a16="http://schemas.microsoft.com/office/drawing/2014/main" id="{DBB39F6C-C62C-D650-CD0E-0FBDE807B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05" y="444490"/>
            <a:ext cx="7474480" cy="2978789"/>
          </a:xfrm>
          <a:prstGeom prst="rect">
            <a:avLst/>
          </a:prstGeom>
          <a:ln w="12700">
            <a:solidFill>
              <a:schemeClr val="tx1"/>
            </a:solidFill>
          </a:ln>
        </p:spPr>
      </p:pic>
      <p:pic>
        <p:nvPicPr>
          <p:cNvPr id="8" name="Picture 7" descr="Chart, line chart, histogram&#10;&#10;Description automatically generated">
            <a:extLst>
              <a:ext uri="{FF2B5EF4-FFF2-40B4-BE49-F238E27FC236}">
                <a16:creationId xmlns:a16="http://schemas.microsoft.com/office/drawing/2014/main" id="{BB73321D-06A1-1F2E-71CB-BDFDE57B3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05" y="3529592"/>
            <a:ext cx="7474481" cy="3041236"/>
          </a:xfrm>
          <a:prstGeom prst="rect">
            <a:avLst/>
          </a:prstGeom>
          <a:ln w="12700">
            <a:solidFill>
              <a:schemeClr val="tx1"/>
            </a:solidFill>
          </a:ln>
        </p:spPr>
      </p:pic>
    </p:spTree>
    <p:extLst>
      <p:ext uri="{BB962C8B-B14F-4D97-AF65-F5344CB8AC3E}">
        <p14:creationId xmlns:p14="http://schemas.microsoft.com/office/powerpoint/2010/main" val="4078026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B499C5-3454-49BB-8F0A-FC9935193480}"/>
              </a:ext>
            </a:extLst>
          </p:cNvPr>
          <p:cNvSpPr txBox="1"/>
          <p:nvPr/>
        </p:nvSpPr>
        <p:spPr>
          <a:xfrm>
            <a:off x="7852529" y="182880"/>
            <a:ext cx="4179052"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a:t>
            </a:r>
            <a:r>
              <a:rPr lang="en-US" sz="2800" b="1">
                <a:solidFill>
                  <a:schemeClr val="accent1"/>
                </a:solidFill>
                <a:cs typeface="Calibri"/>
              </a:rPr>
              <a:t> - </a:t>
            </a:r>
            <a:r>
              <a:rPr lang="en-US" sz="2800" b="1">
                <a:solidFill>
                  <a:schemeClr val="accent1"/>
                </a:solidFill>
              </a:rPr>
              <a:t>MEA-atCR84</a:t>
            </a:r>
            <a:r>
              <a:rPr lang="en-US" sz="2800" b="1">
                <a:solidFill>
                  <a:schemeClr val="accent1"/>
                </a:solidFill>
                <a:cs typeface="Calibri"/>
              </a:rPr>
              <a:t> - </a:t>
            </a:r>
            <a:r>
              <a:rPr lang="en-US" sz="2800" b="1">
                <a:solidFill>
                  <a:schemeClr val="accent1"/>
                </a:solidFill>
              </a:rPr>
              <a:t>MC-0.5</a:t>
            </a:r>
            <a:endParaRPr lang="en-US" sz="2800" b="1">
              <a:solidFill>
                <a:schemeClr val="accent1"/>
              </a:solidFill>
              <a:cs typeface="Calibri"/>
            </a:endParaRPr>
          </a:p>
        </p:txBody>
      </p:sp>
      <p:pic>
        <p:nvPicPr>
          <p:cNvPr id="3" name="Picture 2" descr="A picture containing text, map&#10;&#10;Description automatically generated">
            <a:extLst>
              <a:ext uri="{FF2B5EF4-FFF2-40B4-BE49-F238E27FC236}">
                <a16:creationId xmlns:a16="http://schemas.microsoft.com/office/drawing/2014/main" id="{E930F5B7-0C32-492E-B279-CC6A4FCC0C78}"/>
              </a:ext>
            </a:extLst>
          </p:cNvPr>
          <p:cNvPicPr preferRelativeResize="0">
            <a:picLocks/>
          </p:cNvPicPr>
          <p:nvPr/>
        </p:nvPicPr>
        <p:blipFill rotWithShape="1">
          <a:blip r:embed="rId3">
            <a:extLst>
              <a:ext uri="{28A0092B-C50C-407E-A947-70E740481C1C}">
                <a14:useLocalDpi xmlns:a14="http://schemas.microsoft.com/office/drawing/2010/main" val="0"/>
              </a:ext>
            </a:extLst>
          </a:blip>
          <a:srcRect r="46156"/>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262CF521-73C5-421B-89DE-F9929A2441ED}"/>
              </a:ext>
            </a:extLst>
          </p:cNvPr>
          <p:cNvSpPr/>
          <p:nvPr/>
        </p:nvSpPr>
        <p:spPr>
          <a:xfrm>
            <a:off x="9681662" y="1571810"/>
            <a:ext cx="767263"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6AA88591-502C-4213-A47F-D93469894AC7}"/>
              </a:ext>
            </a:extLst>
          </p:cNvPr>
          <p:cNvGraphicFramePr>
            <a:graphicFrameLocks noGrp="1"/>
          </p:cNvGraphicFramePr>
          <p:nvPr>
            <p:extLst>
              <p:ext uri="{D42A27DB-BD31-4B8C-83A1-F6EECF244321}">
                <p14:modId xmlns:p14="http://schemas.microsoft.com/office/powerpoint/2010/main" val="4234295801"/>
              </p:ext>
            </p:extLst>
          </p:nvPr>
        </p:nvGraphicFramePr>
        <p:xfrm>
          <a:off x="8229600" y="4946194"/>
          <a:ext cx="3670877" cy="414324"/>
        </p:xfrm>
        <a:graphic>
          <a:graphicData uri="http://schemas.openxmlformats.org/drawingml/2006/table">
            <a:tbl>
              <a:tblPr firstRow="1" bandRow="1">
                <a:tableStyleId>{5C22544A-7EE6-4342-B048-85BDC9FD1C3A}</a:tableStyleId>
              </a:tblPr>
              <a:tblGrid>
                <a:gridCol w="1681319">
                  <a:extLst>
                    <a:ext uri="{9D8B030D-6E8A-4147-A177-3AD203B41FA5}">
                      <a16:colId xmlns:a16="http://schemas.microsoft.com/office/drawing/2014/main" val="2057364721"/>
                    </a:ext>
                  </a:extLst>
                </a:gridCol>
                <a:gridCol w="1989558">
                  <a:extLst>
                    <a:ext uri="{9D8B030D-6E8A-4147-A177-3AD203B41FA5}">
                      <a16:colId xmlns:a16="http://schemas.microsoft.com/office/drawing/2014/main" val="3503358247"/>
                    </a:ext>
                  </a:extLst>
                </a:gridCol>
              </a:tblGrid>
              <a:tr h="414324">
                <a:tc>
                  <a:txBody>
                    <a:bodyPr/>
                    <a:lstStyle/>
                    <a:p>
                      <a:pPr marL="0" marR="0" lvl="0" indent="0" algn="l" rtl="0" eaLnBrk="1" fontAlgn="auto" latinLnBrk="0" hangingPunct="1">
                        <a:lnSpc>
                          <a:spcPct val="100000"/>
                        </a:lnSpc>
                        <a:spcBef>
                          <a:spcPts val="0"/>
                        </a:spcBef>
                        <a:spcAft>
                          <a:spcPts val="0"/>
                        </a:spcAft>
                        <a:buClrTx/>
                        <a:buSzTx/>
                        <a:buFontTx/>
                        <a:buNone/>
                      </a:pPr>
                      <a:r>
                        <a:rPr lang="en-US" sz="1050" b="1">
                          <a:solidFill>
                            <a:schemeClr val="tx1"/>
                          </a:solidFill>
                        </a:rPr>
                        <a:t>07-15-2022 to 07-26-2022</a:t>
                      </a:r>
                    </a:p>
                    <a:p>
                      <a:pPr marL="0" marR="0" lvl="0" indent="0" algn="l">
                        <a:lnSpc>
                          <a:spcPct val="100000"/>
                        </a:lnSpc>
                        <a:spcBef>
                          <a:spcPts val="0"/>
                        </a:spcBef>
                        <a:spcAft>
                          <a:spcPts val="0"/>
                        </a:spcAft>
                        <a:buClrTx/>
                        <a:buSzTx/>
                        <a:buFontTx/>
                        <a:buNone/>
                      </a:pPr>
                      <a:r>
                        <a:rPr lang="en-US" sz="1050" b="1">
                          <a:solidFill>
                            <a:schemeClr val="tx1"/>
                          </a:solidFill>
                        </a:rPr>
                        <a:t>08-08-2022</a:t>
                      </a:r>
                      <a:endParaRPr lang="en-US"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r">
                        <a:lnSpc>
                          <a:spcPct val="100000"/>
                        </a:lnSpc>
                        <a:spcBef>
                          <a:spcPts val="0"/>
                        </a:spcBef>
                        <a:spcAft>
                          <a:spcPts val="0"/>
                        </a:spcAft>
                        <a:buNone/>
                      </a:pPr>
                      <a:r>
                        <a:rPr lang="en-US" sz="1050" b="1" i="0" u="none" strike="noStrike" noProof="0" dirty="0">
                          <a:solidFill>
                            <a:schemeClr val="tx1"/>
                          </a:solidFill>
                          <a:latin typeface="Calibri"/>
                        </a:rPr>
                        <a:t>Max Exceedance: 17.68 ⁰C</a:t>
                      </a:r>
                      <a:endParaRPr lang="en-US" sz="1050" b="1" i="0" u="none" strike="noStrike" noProof="0" dirty="0">
                        <a:latin typeface="Calibri"/>
                      </a:endParaRPr>
                    </a:p>
                    <a:p>
                      <a:pPr lvl="0" algn="r">
                        <a:buNone/>
                      </a:pPr>
                      <a:r>
                        <a:rPr lang="en-US" sz="1050" b="1" i="0" u="none" strike="noStrike" noProof="0" dirty="0">
                          <a:solidFill>
                            <a:schemeClr val="tx1"/>
                          </a:solidFill>
                          <a:latin typeface="Calibri"/>
                        </a:rPr>
                        <a:t>Max Exceedance: 17.03 ⁰C</a:t>
                      </a:r>
                      <a:endParaRPr lang="en-US" i="0" u="none" strike="noStrike" noProof="0" dirty="0">
                        <a:latin typeface="Calibri"/>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5033691"/>
                  </a:ext>
                </a:extLst>
              </a:tr>
            </a:tbl>
          </a:graphicData>
        </a:graphic>
      </p:graphicFrame>
      <p:sp>
        <p:nvSpPr>
          <p:cNvPr id="10" name="TextBox 9">
            <a:extLst>
              <a:ext uri="{FF2B5EF4-FFF2-40B4-BE49-F238E27FC236}">
                <a16:creationId xmlns:a16="http://schemas.microsoft.com/office/drawing/2014/main" id="{6B4DFB7E-F451-49B0-8B9C-065D852D5BC9}"/>
              </a:ext>
            </a:extLst>
          </p:cNvPr>
          <p:cNvSpPr txBox="1"/>
          <p:nvPr/>
        </p:nvSpPr>
        <p:spPr>
          <a:xfrm>
            <a:off x="8229600" y="4572000"/>
            <a:ext cx="3227832"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2023 Above WAT standard</a:t>
            </a:r>
          </a:p>
        </p:txBody>
      </p:sp>
      <p:sp>
        <p:nvSpPr>
          <p:cNvPr id="12" name="TextBox 11">
            <a:extLst>
              <a:ext uri="{FF2B5EF4-FFF2-40B4-BE49-F238E27FC236}">
                <a16:creationId xmlns:a16="http://schemas.microsoft.com/office/drawing/2014/main" id="{C223CAE2-414E-40F0-8C3A-D56B95194A40}"/>
              </a:ext>
            </a:extLst>
          </p:cNvPr>
          <p:cNvSpPr txBox="1"/>
          <p:nvPr/>
        </p:nvSpPr>
        <p:spPr>
          <a:xfrm>
            <a:off x="8229600" y="5568314"/>
            <a:ext cx="3227831"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2023 Above DM standard</a:t>
            </a:r>
          </a:p>
        </p:txBody>
      </p:sp>
      <p:graphicFrame>
        <p:nvGraphicFramePr>
          <p:cNvPr id="7" name="Table 8">
            <a:extLst>
              <a:ext uri="{FF2B5EF4-FFF2-40B4-BE49-F238E27FC236}">
                <a16:creationId xmlns:a16="http://schemas.microsoft.com/office/drawing/2014/main" id="{9FF87B54-D12E-47B7-A4F5-7FF3E1684BFF}"/>
              </a:ext>
            </a:extLst>
          </p:cNvPr>
          <p:cNvGraphicFramePr>
            <a:graphicFrameLocks noGrp="1"/>
          </p:cNvGraphicFramePr>
          <p:nvPr>
            <p:extLst>
              <p:ext uri="{D42A27DB-BD31-4B8C-83A1-F6EECF244321}">
                <p14:modId xmlns:p14="http://schemas.microsoft.com/office/powerpoint/2010/main" val="2039670386"/>
              </p:ext>
            </p:extLst>
          </p:nvPr>
        </p:nvGraphicFramePr>
        <p:xfrm>
          <a:off x="8240326" y="5939702"/>
          <a:ext cx="3549220" cy="411480"/>
        </p:xfrm>
        <a:graphic>
          <a:graphicData uri="http://schemas.openxmlformats.org/drawingml/2006/table">
            <a:tbl>
              <a:tblPr firstRow="1" bandRow="1">
                <a:tableStyleId>{5C22544A-7EE6-4342-B048-85BDC9FD1C3A}</a:tableStyleId>
              </a:tblPr>
              <a:tblGrid>
                <a:gridCol w="1746347">
                  <a:extLst>
                    <a:ext uri="{9D8B030D-6E8A-4147-A177-3AD203B41FA5}">
                      <a16:colId xmlns:a16="http://schemas.microsoft.com/office/drawing/2014/main" val="3282595248"/>
                    </a:ext>
                  </a:extLst>
                </a:gridCol>
                <a:gridCol w="1802873">
                  <a:extLst>
                    <a:ext uri="{9D8B030D-6E8A-4147-A177-3AD203B41FA5}">
                      <a16:colId xmlns:a16="http://schemas.microsoft.com/office/drawing/2014/main" val="2031869894"/>
                    </a:ext>
                  </a:extLst>
                </a:gridCol>
              </a:tblGrid>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sz="1050" b="1" dirty="0">
                          <a:solidFill>
                            <a:schemeClr val="tx1"/>
                          </a:solidFill>
                        </a:rPr>
                        <a:t>07-11-2022 to 07-27-2022 </a:t>
                      </a:r>
                    </a:p>
                    <a:p>
                      <a:pPr marL="0" marR="0" lvl="0" indent="0" algn="l">
                        <a:lnSpc>
                          <a:spcPct val="100000"/>
                        </a:lnSpc>
                        <a:spcBef>
                          <a:spcPts val="0"/>
                        </a:spcBef>
                        <a:spcAft>
                          <a:spcPts val="0"/>
                        </a:spcAft>
                        <a:buClrTx/>
                        <a:buSzTx/>
                        <a:buFontTx/>
                        <a:buNone/>
                      </a:pPr>
                      <a:r>
                        <a:rPr lang="en-US" sz="1050" b="1" dirty="0">
                          <a:solidFill>
                            <a:schemeClr val="tx1"/>
                          </a:solidFill>
                        </a:rPr>
                        <a:t>08-01-2022 to 08-10-2022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1050" b="1" i="0" u="none" strike="noStrike" noProof="0" dirty="0">
                          <a:solidFill>
                            <a:schemeClr val="tx1"/>
                          </a:solidFill>
                          <a:latin typeface="Calibri"/>
                        </a:rPr>
                        <a:t>Max Exceedance: 22.61 ⁰C</a:t>
                      </a:r>
                    </a:p>
                    <a:p>
                      <a:pPr lvl="0" algn="r">
                        <a:buNone/>
                      </a:pPr>
                      <a:r>
                        <a:rPr lang="en-US" sz="1050" b="1" i="0" u="none" strike="noStrike" noProof="0" dirty="0">
                          <a:solidFill>
                            <a:schemeClr val="tx1"/>
                          </a:solidFill>
                          <a:latin typeface="Calibri"/>
                        </a:rPr>
                        <a:t>Max Exceedance: 23.46 ⁰C</a:t>
                      </a:r>
                      <a:endParaRPr lang="en-US" i="0" u="none" strike="noStrike" noProof="0" dirty="0">
                        <a:latin typeface="Calibri"/>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7083100"/>
                  </a:ext>
                </a:extLst>
              </a:tr>
            </a:tbl>
          </a:graphicData>
        </a:graphic>
      </p:graphicFrame>
      <p:pic>
        <p:nvPicPr>
          <p:cNvPr id="9" name="Picture 8" descr="Chart&#10;&#10;Description automatically generated">
            <a:extLst>
              <a:ext uri="{FF2B5EF4-FFF2-40B4-BE49-F238E27FC236}">
                <a16:creationId xmlns:a16="http://schemas.microsoft.com/office/drawing/2014/main" id="{E8F42F10-03A6-43F9-439D-7F631E02D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52" y="3633499"/>
            <a:ext cx="7403356" cy="3039714"/>
          </a:xfrm>
          <a:prstGeom prst="rect">
            <a:avLst/>
          </a:prstGeom>
          <a:ln w="12700">
            <a:solidFill>
              <a:schemeClr val="tx1"/>
            </a:solidFill>
          </a:ln>
        </p:spPr>
      </p:pic>
      <p:pic>
        <p:nvPicPr>
          <p:cNvPr id="14" name="Picture 13" descr="Chart, line chart&#10;&#10;Description automatically generated">
            <a:extLst>
              <a:ext uri="{FF2B5EF4-FFF2-40B4-BE49-F238E27FC236}">
                <a16:creationId xmlns:a16="http://schemas.microsoft.com/office/drawing/2014/main" id="{A2AEE92B-B693-2861-9A72-F5B53EC71E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52" y="425839"/>
            <a:ext cx="7403356" cy="3114269"/>
          </a:xfrm>
          <a:prstGeom prst="rect">
            <a:avLst/>
          </a:prstGeom>
          <a:ln w="12700">
            <a:solidFill>
              <a:schemeClr val="tx1"/>
            </a:solidFill>
          </a:ln>
        </p:spPr>
      </p:pic>
      <p:sp>
        <p:nvSpPr>
          <p:cNvPr id="8" name="TextBox 7">
            <a:extLst>
              <a:ext uri="{FF2B5EF4-FFF2-40B4-BE49-F238E27FC236}">
                <a16:creationId xmlns:a16="http://schemas.microsoft.com/office/drawing/2014/main" id="{11568C6C-D291-7E83-F734-1AF646394023}"/>
              </a:ext>
            </a:extLst>
          </p:cNvPr>
          <p:cNvSpPr txBox="1"/>
          <p:nvPr/>
        </p:nvSpPr>
        <p:spPr>
          <a:xfrm>
            <a:off x="6255488" y="1080976"/>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17.68 on 7/20</a:t>
            </a:r>
            <a:endParaRPr lang="en-US" sz="1100" b="1" dirty="0">
              <a:solidFill>
                <a:srgbClr val="FF0000"/>
              </a:solidFill>
            </a:endParaRPr>
          </a:p>
        </p:txBody>
      </p:sp>
      <p:sp>
        <p:nvSpPr>
          <p:cNvPr id="13" name="TextBox 12">
            <a:extLst>
              <a:ext uri="{FF2B5EF4-FFF2-40B4-BE49-F238E27FC236}">
                <a16:creationId xmlns:a16="http://schemas.microsoft.com/office/drawing/2014/main" id="{A84A0E81-E24E-8263-9992-DC0B73921777}"/>
              </a:ext>
            </a:extLst>
          </p:cNvPr>
          <p:cNvSpPr txBox="1"/>
          <p:nvPr/>
        </p:nvSpPr>
        <p:spPr>
          <a:xfrm>
            <a:off x="6230678" y="4148470"/>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23.46 C on 8/04</a:t>
            </a:r>
            <a:endParaRPr lang="en-US" sz="1100" b="1" dirty="0">
              <a:solidFill>
                <a:srgbClr val="FF0000"/>
              </a:solidFill>
            </a:endParaRPr>
          </a:p>
        </p:txBody>
      </p:sp>
    </p:spTree>
    <p:extLst>
      <p:ext uri="{BB962C8B-B14F-4D97-AF65-F5344CB8AC3E}">
        <p14:creationId xmlns:p14="http://schemas.microsoft.com/office/powerpoint/2010/main" val="1452426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E83263-F7E0-4014-AF18-086B14565783}"/>
              </a:ext>
            </a:extLst>
          </p:cNvPr>
          <p:cNvSpPr txBox="1"/>
          <p:nvPr/>
        </p:nvSpPr>
        <p:spPr>
          <a:xfrm>
            <a:off x="7967518" y="182880"/>
            <a:ext cx="3691434"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rPr>
              <a:t>CSI</a:t>
            </a:r>
            <a:r>
              <a:rPr lang="en-US" sz="2800" b="1">
                <a:solidFill>
                  <a:schemeClr val="accent1"/>
                </a:solidFill>
                <a:cs typeface="Calibri"/>
              </a:rPr>
              <a:t> - </a:t>
            </a:r>
            <a:r>
              <a:rPr lang="en-US" sz="2800" b="1">
                <a:solidFill>
                  <a:schemeClr val="accent1"/>
                </a:solidFill>
              </a:rPr>
              <a:t>RC-</a:t>
            </a:r>
            <a:r>
              <a:rPr lang="en-US" sz="2800" b="1" err="1">
                <a:solidFill>
                  <a:schemeClr val="accent1"/>
                </a:solidFill>
              </a:rPr>
              <a:t>blwMC</a:t>
            </a:r>
            <a:r>
              <a:rPr lang="en-US" sz="2800" b="1">
                <a:solidFill>
                  <a:schemeClr val="accent1"/>
                </a:solidFill>
                <a:cs typeface="Calibri"/>
              </a:rPr>
              <a:t> - </a:t>
            </a:r>
            <a:r>
              <a:rPr lang="en-US" sz="2800" b="1">
                <a:solidFill>
                  <a:schemeClr val="accent1"/>
                </a:solidFill>
              </a:rPr>
              <a:t>RC-1.1</a:t>
            </a:r>
            <a:endParaRPr lang="en-US" sz="2800" b="1">
              <a:solidFill>
                <a:schemeClr val="accent1"/>
              </a:solidFill>
              <a:cs typeface="Calibri"/>
            </a:endParaRPr>
          </a:p>
        </p:txBody>
      </p:sp>
      <p:grpSp>
        <p:nvGrpSpPr>
          <p:cNvPr id="8" name="Group 7">
            <a:extLst>
              <a:ext uri="{FF2B5EF4-FFF2-40B4-BE49-F238E27FC236}">
                <a16:creationId xmlns:a16="http://schemas.microsoft.com/office/drawing/2014/main" id="{70FB9F9F-CFC8-4F4B-85FF-33F098C992FE}"/>
              </a:ext>
            </a:extLst>
          </p:cNvPr>
          <p:cNvGrpSpPr/>
          <p:nvPr/>
        </p:nvGrpSpPr>
        <p:grpSpPr>
          <a:xfrm>
            <a:off x="7763256" y="694944"/>
            <a:ext cx="4169664" cy="3758184"/>
            <a:chOff x="8428377" y="2051197"/>
            <a:chExt cx="3560429" cy="2526940"/>
          </a:xfrm>
        </p:grpSpPr>
        <p:pic>
          <p:nvPicPr>
            <p:cNvPr id="3" name="Picture 2" descr="A picture containing text, map&#10;&#10;Description automatically generated">
              <a:extLst>
                <a:ext uri="{FF2B5EF4-FFF2-40B4-BE49-F238E27FC236}">
                  <a16:creationId xmlns:a16="http://schemas.microsoft.com/office/drawing/2014/main" id="{BB47D090-24A2-4066-B3AB-BEE450790D57}"/>
                </a:ext>
              </a:extLst>
            </p:cNvPr>
            <p:cNvPicPr>
              <a:picLocks noChangeAspect="1"/>
            </p:cNvPicPr>
            <p:nvPr/>
          </p:nvPicPr>
          <p:blipFill rotWithShape="1">
            <a:blip r:embed="rId3">
              <a:extLst>
                <a:ext uri="{28A0092B-C50C-407E-A947-70E740481C1C}">
                  <a14:useLocalDpi xmlns:a14="http://schemas.microsoft.com/office/drawing/2010/main" val="0"/>
                </a:ext>
              </a:extLst>
            </a:blip>
            <a:srcRect r="45537" b="-2"/>
            <a:stretch/>
          </p:blipFill>
          <p:spPr>
            <a:xfrm>
              <a:off x="8428377" y="2051197"/>
              <a:ext cx="3560429" cy="2526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CED710C6-D7B8-452A-8C2F-CE02FE3BCE85}"/>
                </a:ext>
              </a:extLst>
            </p:cNvPr>
            <p:cNvSpPr/>
            <p:nvPr/>
          </p:nvSpPr>
          <p:spPr>
            <a:xfrm>
              <a:off x="9528044" y="2848044"/>
              <a:ext cx="716438"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97DA19F-7DD1-4CE4-B801-63DF1CDB8D9C}"/>
              </a:ext>
            </a:extLst>
          </p:cNvPr>
          <p:cNvSpPr txBox="1"/>
          <p:nvPr/>
        </p:nvSpPr>
        <p:spPr>
          <a:xfrm>
            <a:off x="8229600" y="4572000"/>
            <a:ext cx="3334157"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2023 Above WAT standard</a:t>
            </a:r>
          </a:p>
        </p:txBody>
      </p:sp>
      <p:graphicFrame>
        <p:nvGraphicFramePr>
          <p:cNvPr id="6" name="Table 6">
            <a:extLst>
              <a:ext uri="{FF2B5EF4-FFF2-40B4-BE49-F238E27FC236}">
                <a16:creationId xmlns:a16="http://schemas.microsoft.com/office/drawing/2014/main" id="{7F5CFE13-C57B-4526-9B1A-F9E1BEDB3BEC}"/>
              </a:ext>
            </a:extLst>
          </p:cNvPr>
          <p:cNvGraphicFramePr>
            <a:graphicFrameLocks noGrp="1"/>
          </p:cNvGraphicFramePr>
          <p:nvPr>
            <p:extLst>
              <p:ext uri="{D42A27DB-BD31-4B8C-83A1-F6EECF244321}">
                <p14:modId xmlns:p14="http://schemas.microsoft.com/office/powerpoint/2010/main" val="1069807974"/>
              </p:ext>
            </p:extLst>
          </p:nvPr>
        </p:nvGraphicFramePr>
        <p:xfrm>
          <a:off x="8229600" y="4965192"/>
          <a:ext cx="3334163" cy="731520"/>
        </p:xfrm>
        <a:graphic>
          <a:graphicData uri="http://schemas.openxmlformats.org/drawingml/2006/table">
            <a:tbl>
              <a:tblPr firstRow="1" bandRow="1">
                <a:tableStyleId>{5C22544A-7EE6-4342-B048-85BDC9FD1C3A}</a:tableStyleId>
              </a:tblPr>
              <a:tblGrid>
                <a:gridCol w="1629118">
                  <a:extLst>
                    <a:ext uri="{9D8B030D-6E8A-4147-A177-3AD203B41FA5}">
                      <a16:colId xmlns:a16="http://schemas.microsoft.com/office/drawing/2014/main" val="2835644505"/>
                    </a:ext>
                  </a:extLst>
                </a:gridCol>
                <a:gridCol w="1705045">
                  <a:extLst>
                    <a:ext uri="{9D8B030D-6E8A-4147-A177-3AD203B41FA5}">
                      <a16:colId xmlns:a16="http://schemas.microsoft.com/office/drawing/2014/main" val="2944669430"/>
                    </a:ext>
                  </a:extLst>
                </a:gridCol>
              </a:tblGrid>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sz="1050">
                          <a:solidFill>
                            <a:schemeClr val="tx1"/>
                          </a:solidFill>
                        </a:rPr>
                        <a:t>07-15-2022 to 07-31-2022</a:t>
                      </a:r>
                    </a:p>
                    <a:p>
                      <a:pPr marL="0" marR="0" lvl="0" indent="0" algn="l">
                        <a:lnSpc>
                          <a:spcPct val="100000"/>
                        </a:lnSpc>
                        <a:spcBef>
                          <a:spcPts val="0"/>
                        </a:spcBef>
                        <a:spcAft>
                          <a:spcPts val="0"/>
                        </a:spcAft>
                        <a:buClrTx/>
                        <a:buSzTx/>
                        <a:buFontTx/>
                        <a:buNone/>
                      </a:pPr>
                      <a:r>
                        <a:rPr lang="en-US" sz="1050">
                          <a:solidFill>
                            <a:schemeClr val="tx1"/>
                          </a:solidFill>
                        </a:rPr>
                        <a:t>08-01-2022 to 08-16-2022</a:t>
                      </a:r>
                    </a:p>
                    <a:p>
                      <a:pPr marL="0" marR="0" lvl="0" indent="0" algn="l">
                        <a:lnSpc>
                          <a:spcPct val="100000"/>
                        </a:lnSpc>
                        <a:spcBef>
                          <a:spcPts val="0"/>
                        </a:spcBef>
                        <a:spcAft>
                          <a:spcPts val="0"/>
                        </a:spcAft>
                        <a:buClrTx/>
                        <a:buSzTx/>
                        <a:buFontTx/>
                        <a:buNone/>
                      </a:pPr>
                      <a:r>
                        <a:rPr lang="en-US" sz="1050">
                          <a:solidFill>
                            <a:schemeClr val="tx1"/>
                          </a:solidFill>
                        </a:rPr>
                        <a:t>10-01-2022 to 10-08-2022</a:t>
                      </a:r>
                      <a:endParaRPr lang="en-US" sz="105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r">
                        <a:buNone/>
                      </a:pPr>
                      <a:r>
                        <a:rPr lang="en-US" sz="1050" b="1" i="0" u="none" strike="noStrike" noProof="0">
                          <a:solidFill>
                            <a:schemeClr val="tx1"/>
                          </a:solidFill>
                          <a:latin typeface="Calibri"/>
                        </a:rPr>
                        <a:t>Max Exceedance: 18.45 ⁰C</a:t>
                      </a:r>
                    </a:p>
                    <a:p>
                      <a:pPr lvl="0" algn="r">
                        <a:buNone/>
                      </a:pPr>
                      <a:r>
                        <a:rPr lang="en-US" sz="1050" b="1" i="0" u="none" strike="noStrike" noProof="0">
                          <a:solidFill>
                            <a:schemeClr val="tx1"/>
                          </a:solidFill>
                          <a:latin typeface="Calibri"/>
                        </a:rPr>
                        <a:t>Max Exceedance: 19.17 ⁰C</a:t>
                      </a:r>
                    </a:p>
                    <a:p>
                      <a:pPr lvl="0" algn="r">
                        <a:lnSpc>
                          <a:spcPct val="100000"/>
                        </a:lnSpc>
                        <a:spcBef>
                          <a:spcPts val="0"/>
                        </a:spcBef>
                        <a:spcAft>
                          <a:spcPts val="0"/>
                        </a:spcAft>
                        <a:buNone/>
                      </a:pPr>
                      <a:r>
                        <a:rPr lang="en-US" sz="1050" b="1" i="0" u="none" strike="noStrike" noProof="0">
                          <a:solidFill>
                            <a:schemeClr val="tx1"/>
                          </a:solidFill>
                          <a:latin typeface="Calibri"/>
                        </a:rPr>
                        <a:t>Max Exceedance: 10.17 ⁰C</a:t>
                      </a:r>
                      <a:endParaRPr lang="en-US" sz="1050" b="1" i="0" u="none" strike="noStrike" noProof="0"/>
                    </a:p>
                    <a:p>
                      <a:pPr lvl="0" algn="r">
                        <a:buNone/>
                      </a:pPr>
                      <a:endParaRPr lang="en-US" sz="1050" b="1" i="0" u="none" strike="noStrike" noProof="0" dirty="0">
                        <a:solidFill>
                          <a:schemeClr val="tx1"/>
                        </a:solidFill>
                        <a:latin typeface="Calibri"/>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3152900"/>
                  </a:ext>
                </a:extLst>
              </a:tr>
            </a:tbl>
          </a:graphicData>
        </a:graphic>
      </p:graphicFrame>
      <p:graphicFrame>
        <p:nvGraphicFramePr>
          <p:cNvPr id="5" name="Table 6">
            <a:extLst>
              <a:ext uri="{FF2B5EF4-FFF2-40B4-BE49-F238E27FC236}">
                <a16:creationId xmlns:a16="http://schemas.microsoft.com/office/drawing/2014/main" id="{91C4F9C8-24B5-47DC-A4BE-764F7C59AC56}"/>
              </a:ext>
            </a:extLst>
          </p:cNvPr>
          <p:cNvGraphicFramePr>
            <a:graphicFrameLocks noGrp="1"/>
          </p:cNvGraphicFramePr>
          <p:nvPr>
            <p:extLst>
              <p:ext uri="{D42A27DB-BD31-4B8C-83A1-F6EECF244321}">
                <p14:modId xmlns:p14="http://schemas.microsoft.com/office/powerpoint/2010/main" val="735223050"/>
              </p:ext>
            </p:extLst>
          </p:nvPr>
        </p:nvGraphicFramePr>
        <p:xfrm>
          <a:off x="8231372" y="5963093"/>
          <a:ext cx="3325810" cy="594562"/>
        </p:xfrm>
        <a:graphic>
          <a:graphicData uri="http://schemas.openxmlformats.org/drawingml/2006/table">
            <a:tbl>
              <a:tblPr firstRow="1" bandRow="1">
                <a:tableStyleId>{5C22544A-7EE6-4342-B048-85BDC9FD1C3A}</a:tableStyleId>
              </a:tblPr>
              <a:tblGrid>
                <a:gridCol w="1662905">
                  <a:extLst>
                    <a:ext uri="{9D8B030D-6E8A-4147-A177-3AD203B41FA5}">
                      <a16:colId xmlns:a16="http://schemas.microsoft.com/office/drawing/2014/main" val="1371928788"/>
                    </a:ext>
                  </a:extLst>
                </a:gridCol>
                <a:gridCol w="1662905">
                  <a:extLst>
                    <a:ext uri="{9D8B030D-6E8A-4147-A177-3AD203B41FA5}">
                      <a16:colId xmlns:a16="http://schemas.microsoft.com/office/drawing/2014/main" val="2044613329"/>
                    </a:ext>
                  </a:extLst>
                </a:gridCol>
              </a:tblGrid>
              <a:tr h="594562">
                <a:tc>
                  <a:txBody>
                    <a:bodyPr/>
                    <a:lstStyle/>
                    <a:p>
                      <a:pPr marL="0" marR="0" lvl="0" indent="0" algn="l" rtl="0" eaLnBrk="1" fontAlgn="auto" latinLnBrk="0" hangingPunct="1">
                        <a:lnSpc>
                          <a:spcPct val="100000"/>
                        </a:lnSpc>
                        <a:spcBef>
                          <a:spcPts val="0"/>
                        </a:spcBef>
                        <a:spcAft>
                          <a:spcPts val="0"/>
                        </a:spcAft>
                        <a:buClrTx/>
                        <a:buSzTx/>
                        <a:buFontTx/>
                        <a:buNone/>
                      </a:pPr>
                      <a:r>
                        <a:rPr lang="en-US" sz="1050">
                          <a:solidFill>
                            <a:schemeClr val="tx1"/>
                          </a:solidFill>
                        </a:rPr>
                        <a:t>05-15-2022 to 5-26-2022 </a:t>
                      </a:r>
                    </a:p>
                    <a:p>
                      <a:pPr marL="0" marR="0" lvl="0" indent="0" algn="l">
                        <a:lnSpc>
                          <a:spcPct val="100000"/>
                        </a:lnSpc>
                        <a:spcBef>
                          <a:spcPts val="0"/>
                        </a:spcBef>
                        <a:spcAft>
                          <a:spcPts val="0"/>
                        </a:spcAft>
                        <a:buClrTx/>
                        <a:buSzTx/>
                        <a:buFontTx/>
                        <a:buNone/>
                      </a:pPr>
                      <a:r>
                        <a:rPr lang="en-US" sz="1050">
                          <a:solidFill>
                            <a:schemeClr val="tx1"/>
                          </a:solidFill>
                        </a:rPr>
                        <a:t>07-11-2023 to 7-30-2022</a:t>
                      </a:r>
                    </a:p>
                    <a:p>
                      <a:pPr marL="0" marR="0" lvl="0" indent="0" algn="l">
                        <a:lnSpc>
                          <a:spcPct val="100000"/>
                        </a:lnSpc>
                        <a:spcBef>
                          <a:spcPts val="0"/>
                        </a:spcBef>
                        <a:spcAft>
                          <a:spcPts val="0"/>
                        </a:spcAft>
                        <a:buClrTx/>
                        <a:buSzTx/>
                        <a:buFontTx/>
                        <a:buNone/>
                      </a:pPr>
                      <a:r>
                        <a:rPr lang="en-US" sz="1050">
                          <a:solidFill>
                            <a:schemeClr val="tx1"/>
                          </a:solidFill>
                        </a:rPr>
                        <a:t>08-01-2022 to 8-11-2022</a:t>
                      </a:r>
                      <a:endParaRPr lang="en-US" sz="105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lnSpc>
                          <a:spcPct val="100000"/>
                        </a:lnSpc>
                        <a:spcBef>
                          <a:spcPts val="0"/>
                        </a:spcBef>
                        <a:spcAft>
                          <a:spcPts val="0"/>
                        </a:spcAft>
                        <a:buNone/>
                      </a:pPr>
                      <a:r>
                        <a:rPr lang="en-US" sz="1050" b="1" i="0" u="none" strike="noStrike" noProof="0">
                          <a:solidFill>
                            <a:schemeClr val="tx1"/>
                          </a:solidFill>
                          <a:latin typeface="Calibri"/>
                        </a:rPr>
                        <a:t>Max Exceedance: 14.09 ⁰C</a:t>
                      </a:r>
                      <a:endParaRPr lang="en-US" sz="1050" b="1" i="0" u="none" strike="noStrike" noProof="0">
                        <a:latin typeface="Calibri"/>
                      </a:endParaRPr>
                    </a:p>
                    <a:p>
                      <a:pPr lvl="0" algn="r">
                        <a:lnSpc>
                          <a:spcPct val="100000"/>
                        </a:lnSpc>
                        <a:spcBef>
                          <a:spcPts val="0"/>
                        </a:spcBef>
                        <a:spcAft>
                          <a:spcPts val="0"/>
                        </a:spcAft>
                        <a:buNone/>
                      </a:pPr>
                      <a:r>
                        <a:rPr lang="en-US" sz="1050" b="1" i="0" u="none" strike="noStrike" noProof="0">
                          <a:solidFill>
                            <a:schemeClr val="tx1"/>
                          </a:solidFill>
                          <a:latin typeface="Calibri"/>
                        </a:rPr>
                        <a:t>Max Exceedance: 23.86 ⁰C</a:t>
                      </a:r>
                      <a:endParaRPr lang="en-US" sz="1050" b="1" i="0" u="none" strike="noStrike" noProof="0"/>
                    </a:p>
                    <a:p>
                      <a:pPr lvl="0" algn="r">
                        <a:lnSpc>
                          <a:spcPct val="100000"/>
                        </a:lnSpc>
                        <a:spcBef>
                          <a:spcPts val="0"/>
                        </a:spcBef>
                        <a:spcAft>
                          <a:spcPts val="0"/>
                        </a:spcAft>
                        <a:buNone/>
                      </a:pPr>
                      <a:r>
                        <a:rPr lang="en-US" sz="1050" b="1" i="0" u="none" strike="noStrike" noProof="0">
                          <a:solidFill>
                            <a:schemeClr val="tx1"/>
                          </a:solidFill>
                          <a:latin typeface="Calibri"/>
                        </a:rPr>
                        <a:t>Max Exceedance: 24.25 ⁰C</a:t>
                      </a:r>
                      <a:endParaRPr lang="en-US" sz="1050" b="1" i="0" u="none" strike="noStrike" noProof="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5396674"/>
                  </a:ext>
                </a:extLst>
              </a:tr>
            </a:tbl>
          </a:graphicData>
        </a:graphic>
      </p:graphicFrame>
      <p:sp>
        <p:nvSpPr>
          <p:cNvPr id="13" name="TextBox 12">
            <a:extLst>
              <a:ext uri="{FF2B5EF4-FFF2-40B4-BE49-F238E27FC236}">
                <a16:creationId xmlns:a16="http://schemas.microsoft.com/office/drawing/2014/main" id="{AD75ECF3-0A92-4935-86E9-625AC0FBAB71}"/>
              </a:ext>
            </a:extLst>
          </p:cNvPr>
          <p:cNvSpPr txBox="1"/>
          <p:nvPr/>
        </p:nvSpPr>
        <p:spPr>
          <a:xfrm>
            <a:off x="8203019" y="5580994"/>
            <a:ext cx="3360738"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2023 Above DM standard</a:t>
            </a:r>
          </a:p>
        </p:txBody>
      </p:sp>
      <p:pic>
        <p:nvPicPr>
          <p:cNvPr id="9" name="Picture 8" descr="Chart&#10;&#10;Description automatically generated">
            <a:extLst>
              <a:ext uri="{FF2B5EF4-FFF2-40B4-BE49-F238E27FC236}">
                <a16:creationId xmlns:a16="http://schemas.microsoft.com/office/drawing/2014/main" id="{B8F27022-BEE9-F133-6183-1ADB6B4AFC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89" y="3429000"/>
            <a:ext cx="7422483" cy="3136669"/>
          </a:xfrm>
          <a:prstGeom prst="rect">
            <a:avLst/>
          </a:prstGeom>
          <a:ln w="12700">
            <a:solidFill>
              <a:schemeClr val="tx1"/>
            </a:solidFill>
          </a:ln>
        </p:spPr>
      </p:pic>
      <p:pic>
        <p:nvPicPr>
          <p:cNvPr id="15" name="Picture 14" descr="Chart, line chart&#10;&#10;Description automatically generated">
            <a:extLst>
              <a:ext uri="{FF2B5EF4-FFF2-40B4-BE49-F238E27FC236}">
                <a16:creationId xmlns:a16="http://schemas.microsoft.com/office/drawing/2014/main" id="{C0F725E1-BBFB-881D-9373-9F37AA99E5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289" y="292331"/>
            <a:ext cx="7422483" cy="3044153"/>
          </a:xfrm>
          <a:prstGeom prst="rect">
            <a:avLst/>
          </a:prstGeom>
          <a:ln w="12700">
            <a:solidFill>
              <a:schemeClr val="tx1"/>
            </a:solidFill>
          </a:ln>
        </p:spPr>
      </p:pic>
      <p:sp>
        <p:nvSpPr>
          <p:cNvPr id="10" name="TextBox 9">
            <a:extLst>
              <a:ext uri="{FF2B5EF4-FFF2-40B4-BE49-F238E27FC236}">
                <a16:creationId xmlns:a16="http://schemas.microsoft.com/office/drawing/2014/main" id="{7C018273-E6C7-47CC-E93E-7649C150D810}"/>
              </a:ext>
            </a:extLst>
          </p:cNvPr>
          <p:cNvSpPr txBox="1"/>
          <p:nvPr/>
        </p:nvSpPr>
        <p:spPr>
          <a:xfrm>
            <a:off x="6273209" y="708837"/>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19.17 C on 8/09</a:t>
            </a:r>
            <a:endParaRPr lang="en-US" sz="1100" b="1" dirty="0">
              <a:solidFill>
                <a:srgbClr val="FF0000"/>
              </a:solidFill>
            </a:endParaRPr>
          </a:p>
        </p:txBody>
      </p:sp>
      <p:sp>
        <p:nvSpPr>
          <p:cNvPr id="14" name="TextBox 13">
            <a:extLst>
              <a:ext uri="{FF2B5EF4-FFF2-40B4-BE49-F238E27FC236}">
                <a16:creationId xmlns:a16="http://schemas.microsoft.com/office/drawing/2014/main" id="{89E279B7-BC82-D046-6849-08A5FBB3C70B}"/>
              </a:ext>
            </a:extLst>
          </p:cNvPr>
          <p:cNvSpPr txBox="1"/>
          <p:nvPr/>
        </p:nvSpPr>
        <p:spPr>
          <a:xfrm>
            <a:off x="6228907" y="3845441"/>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24.25 C on 8/04</a:t>
            </a:r>
            <a:endParaRPr lang="en-US" sz="1100" b="1" dirty="0">
              <a:solidFill>
                <a:srgbClr val="FF0000"/>
              </a:solidFill>
            </a:endParaRPr>
          </a:p>
        </p:txBody>
      </p:sp>
    </p:spTree>
    <p:extLst>
      <p:ext uri="{BB962C8B-B14F-4D97-AF65-F5344CB8AC3E}">
        <p14:creationId xmlns:p14="http://schemas.microsoft.com/office/powerpoint/2010/main" val="3669230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4F9523-443C-42A7-8D7D-525E38D01DBA}"/>
              </a:ext>
            </a:extLst>
          </p:cNvPr>
          <p:cNvSpPr txBox="1"/>
          <p:nvPr/>
        </p:nvSpPr>
        <p:spPr>
          <a:xfrm>
            <a:off x="7943851" y="182880"/>
            <a:ext cx="4125914"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CSII</a:t>
            </a:r>
            <a:r>
              <a:rPr lang="en-US" sz="2800" b="1">
                <a:cs typeface="Calibri"/>
              </a:rPr>
              <a:t> - </a:t>
            </a:r>
            <a:r>
              <a:rPr lang="en-US" sz="2800" b="1"/>
              <a:t>FR-</a:t>
            </a:r>
            <a:r>
              <a:rPr lang="en-US" sz="2800" b="1" err="1"/>
              <a:t>blwFrCan</a:t>
            </a:r>
            <a:r>
              <a:rPr lang="en-US" sz="2800" b="1">
                <a:cs typeface="Calibri"/>
              </a:rPr>
              <a:t> - FR-4.5</a:t>
            </a:r>
          </a:p>
        </p:txBody>
      </p:sp>
      <p:pic>
        <p:nvPicPr>
          <p:cNvPr id="5" name="Picture 4">
            <a:extLst>
              <a:ext uri="{FF2B5EF4-FFF2-40B4-BE49-F238E27FC236}">
                <a16:creationId xmlns:a16="http://schemas.microsoft.com/office/drawing/2014/main" id="{B0735362-8B51-477A-80C0-2ECA1AA7A14D}"/>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33085"/>
          <a:stretch/>
        </p:blipFill>
        <p:spPr>
          <a:xfrm>
            <a:off x="7900100" y="70610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47016B54-04E6-48C9-A529-8580D37513E5}"/>
              </a:ext>
            </a:extLst>
          </p:cNvPr>
          <p:cNvSpPr/>
          <p:nvPr/>
        </p:nvSpPr>
        <p:spPr>
          <a:xfrm>
            <a:off x="11287503" y="3429000"/>
            <a:ext cx="716438"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10;&#10;Description automatically generated">
            <a:extLst>
              <a:ext uri="{FF2B5EF4-FFF2-40B4-BE49-F238E27FC236}">
                <a16:creationId xmlns:a16="http://schemas.microsoft.com/office/drawing/2014/main" id="{620872AB-D4DF-4A76-8AB1-DB7FA232A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03" y="3529762"/>
            <a:ext cx="7504176" cy="3145358"/>
          </a:xfrm>
          <a:prstGeom prst="rect">
            <a:avLst/>
          </a:prstGeom>
          <a:ln w="12700">
            <a:solidFill>
              <a:schemeClr val="tx1"/>
            </a:solidFill>
          </a:ln>
        </p:spPr>
      </p:pic>
      <p:pic>
        <p:nvPicPr>
          <p:cNvPr id="9" name="Picture 8" descr="Chart, line chart&#10;&#10;Description automatically generated">
            <a:extLst>
              <a:ext uri="{FF2B5EF4-FFF2-40B4-BE49-F238E27FC236}">
                <a16:creationId xmlns:a16="http://schemas.microsoft.com/office/drawing/2014/main" id="{18F2CB9A-3B6F-9840-FDA4-EFDB22815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03" y="367091"/>
            <a:ext cx="7504176" cy="3061909"/>
          </a:xfrm>
          <a:prstGeom prst="rect">
            <a:avLst/>
          </a:prstGeom>
          <a:ln w="12700">
            <a:solidFill>
              <a:schemeClr val="tx1"/>
            </a:solidFill>
          </a:ln>
        </p:spPr>
      </p:pic>
      <p:sp>
        <p:nvSpPr>
          <p:cNvPr id="7" name="TextBox 6">
            <a:extLst>
              <a:ext uri="{FF2B5EF4-FFF2-40B4-BE49-F238E27FC236}">
                <a16:creationId xmlns:a16="http://schemas.microsoft.com/office/drawing/2014/main" id="{DCCE1782-7F53-EDF0-01CF-D9B8BE326466}"/>
              </a:ext>
            </a:extLst>
          </p:cNvPr>
          <p:cNvSpPr txBox="1"/>
          <p:nvPr/>
        </p:nvSpPr>
        <p:spPr>
          <a:xfrm>
            <a:off x="8229600" y="4572000"/>
            <a:ext cx="3334157"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WAT standard</a:t>
            </a:r>
          </a:p>
        </p:txBody>
      </p:sp>
      <p:graphicFrame>
        <p:nvGraphicFramePr>
          <p:cNvPr id="12" name="Table 6">
            <a:extLst>
              <a:ext uri="{FF2B5EF4-FFF2-40B4-BE49-F238E27FC236}">
                <a16:creationId xmlns:a16="http://schemas.microsoft.com/office/drawing/2014/main" id="{FCBB4B81-7644-0B1E-6789-834016B63B2F}"/>
              </a:ext>
            </a:extLst>
          </p:cNvPr>
          <p:cNvGraphicFramePr>
            <a:graphicFrameLocks noGrp="1"/>
          </p:cNvGraphicFramePr>
          <p:nvPr>
            <p:extLst>
              <p:ext uri="{D42A27DB-BD31-4B8C-83A1-F6EECF244321}">
                <p14:modId xmlns:p14="http://schemas.microsoft.com/office/powerpoint/2010/main" val="3911534364"/>
              </p:ext>
            </p:extLst>
          </p:nvPr>
        </p:nvGraphicFramePr>
        <p:xfrm>
          <a:off x="8229600" y="4965192"/>
          <a:ext cx="3334163" cy="411480"/>
        </p:xfrm>
        <a:graphic>
          <a:graphicData uri="http://schemas.openxmlformats.org/drawingml/2006/table">
            <a:tbl>
              <a:tblPr firstRow="1" bandRow="1">
                <a:tableStyleId>{5C22544A-7EE6-4342-B048-85BDC9FD1C3A}</a:tableStyleId>
              </a:tblPr>
              <a:tblGrid>
                <a:gridCol w="1629118">
                  <a:extLst>
                    <a:ext uri="{9D8B030D-6E8A-4147-A177-3AD203B41FA5}">
                      <a16:colId xmlns:a16="http://schemas.microsoft.com/office/drawing/2014/main" val="2835644505"/>
                    </a:ext>
                  </a:extLst>
                </a:gridCol>
                <a:gridCol w="1705045">
                  <a:extLst>
                    <a:ext uri="{9D8B030D-6E8A-4147-A177-3AD203B41FA5}">
                      <a16:colId xmlns:a16="http://schemas.microsoft.com/office/drawing/2014/main" val="2944669430"/>
                    </a:ext>
                  </a:extLst>
                </a:gridCol>
              </a:tblGrid>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sz="1050" dirty="0">
                          <a:solidFill>
                            <a:schemeClr val="tx1"/>
                          </a:solidFill>
                        </a:rPr>
                        <a:t>07-18-2022 to 07-24-2022</a:t>
                      </a:r>
                    </a:p>
                    <a:p>
                      <a:pPr marL="0" marR="0" lvl="0" indent="0" algn="l">
                        <a:lnSpc>
                          <a:spcPct val="100000"/>
                        </a:lnSpc>
                        <a:spcBef>
                          <a:spcPts val="0"/>
                        </a:spcBef>
                        <a:spcAft>
                          <a:spcPts val="0"/>
                        </a:spcAft>
                        <a:buClrTx/>
                        <a:buSzTx/>
                        <a:buFontTx/>
                        <a:buNone/>
                      </a:pPr>
                      <a:r>
                        <a:rPr lang="en-US" sz="1050" dirty="0">
                          <a:solidFill>
                            <a:schemeClr val="tx1"/>
                          </a:solidFill>
                        </a:rPr>
                        <a:t>08-05-2022 to 08-13-2022</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r">
                        <a:buNone/>
                      </a:pPr>
                      <a:r>
                        <a:rPr lang="en-US" sz="1050" b="1" i="0" u="none" strike="noStrike" noProof="0" dirty="0">
                          <a:solidFill>
                            <a:schemeClr val="tx1"/>
                          </a:solidFill>
                          <a:latin typeface="Calibri"/>
                        </a:rPr>
                        <a:t>Max Exceedance: 18.72 ⁰C</a:t>
                      </a:r>
                    </a:p>
                    <a:p>
                      <a:pPr lvl="0" algn="r">
                        <a:buNone/>
                      </a:pPr>
                      <a:r>
                        <a:rPr lang="en-US" sz="1050" b="1" i="0" u="none" strike="noStrike" noProof="0" dirty="0">
                          <a:solidFill>
                            <a:schemeClr val="tx1"/>
                          </a:solidFill>
                          <a:latin typeface="Calibri"/>
                        </a:rPr>
                        <a:t>Max Exceedance: 18.77 ⁰C</a:t>
                      </a: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3152900"/>
                  </a:ext>
                </a:extLst>
              </a:tr>
            </a:tbl>
          </a:graphicData>
        </a:graphic>
      </p:graphicFrame>
      <p:sp>
        <p:nvSpPr>
          <p:cNvPr id="14" name="TextBox 13">
            <a:extLst>
              <a:ext uri="{FF2B5EF4-FFF2-40B4-BE49-F238E27FC236}">
                <a16:creationId xmlns:a16="http://schemas.microsoft.com/office/drawing/2014/main" id="{A4334031-9497-38FC-F627-DD98553B3176}"/>
              </a:ext>
            </a:extLst>
          </p:cNvPr>
          <p:cNvSpPr txBox="1"/>
          <p:nvPr/>
        </p:nvSpPr>
        <p:spPr>
          <a:xfrm>
            <a:off x="6379535" y="806302"/>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18.77 C on 8/08</a:t>
            </a:r>
            <a:endParaRPr lang="en-US" sz="1100" b="1" dirty="0">
              <a:solidFill>
                <a:srgbClr val="FF0000"/>
              </a:solidFill>
            </a:endParaRPr>
          </a:p>
        </p:txBody>
      </p:sp>
    </p:spTree>
    <p:extLst>
      <p:ext uri="{BB962C8B-B14F-4D97-AF65-F5344CB8AC3E}">
        <p14:creationId xmlns:p14="http://schemas.microsoft.com/office/powerpoint/2010/main" val="1265485038"/>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EF26E0-01D1-4C73-8027-0DEE7E71BE9A}"/>
              </a:ext>
            </a:extLst>
          </p:cNvPr>
          <p:cNvSpPr txBox="1"/>
          <p:nvPr/>
        </p:nvSpPr>
        <p:spPr>
          <a:xfrm>
            <a:off x="7701700" y="182880"/>
            <a:ext cx="4236090"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CSII</a:t>
            </a:r>
            <a:r>
              <a:rPr lang="en-US" sz="2800" b="1">
                <a:cs typeface="Calibri"/>
              </a:rPr>
              <a:t> - </a:t>
            </a:r>
            <a:r>
              <a:rPr lang="en-US" sz="2800" b="1"/>
              <a:t>FR-HWY40GR</a:t>
            </a:r>
            <a:r>
              <a:rPr lang="en-US" sz="2800" b="1">
                <a:cs typeface="Calibri"/>
              </a:rPr>
              <a:t> - </a:t>
            </a:r>
            <a:r>
              <a:rPr lang="en-US" sz="2800" b="1"/>
              <a:t>FR-3.5</a:t>
            </a:r>
            <a:endParaRPr lang="en-US" sz="2800" b="1">
              <a:cs typeface="Calibri"/>
            </a:endParaRPr>
          </a:p>
        </p:txBody>
      </p:sp>
      <p:pic>
        <p:nvPicPr>
          <p:cNvPr id="4" name="Picture 3">
            <a:extLst>
              <a:ext uri="{FF2B5EF4-FFF2-40B4-BE49-F238E27FC236}">
                <a16:creationId xmlns:a16="http://schemas.microsoft.com/office/drawing/2014/main" id="{8943BAB0-03D3-4420-9BB4-C01C72432797}"/>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34006"/>
          <a:stretch/>
        </p:blipFill>
        <p:spPr>
          <a:xfrm>
            <a:off x="7763256" y="694944"/>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Oval 4">
            <a:extLst>
              <a:ext uri="{FF2B5EF4-FFF2-40B4-BE49-F238E27FC236}">
                <a16:creationId xmlns:a16="http://schemas.microsoft.com/office/drawing/2014/main" id="{F659B72C-5FED-47B2-A6FE-226EA90A089D}"/>
              </a:ext>
            </a:extLst>
          </p:cNvPr>
          <p:cNvSpPr/>
          <p:nvPr/>
        </p:nvSpPr>
        <p:spPr>
          <a:xfrm>
            <a:off x="10235954" y="3346518"/>
            <a:ext cx="716438"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6D0CDAB-7C01-449E-BAA0-1DFCCB75AA36}"/>
              </a:ext>
            </a:extLst>
          </p:cNvPr>
          <p:cNvSpPr txBox="1"/>
          <p:nvPr/>
        </p:nvSpPr>
        <p:spPr>
          <a:xfrm>
            <a:off x="8229600" y="4572000"/>
            <a:ext cx="3227832"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WAT standard</a:t>
            </a:r>
          </a:p>
        </p:txBody>
      </p:sp>
      <p:graphicFrame>
        <p:nvGraphicFramePr>
          <p:cNvPr id="6" name="Table 6">
            <a:extLst>
              <a:ext uri="{FF2B5EF4-FFF2-40B4-BE49-F238E27FC236}">
                <a16:creationId xmlns:a16="http://schemas.microsoft.com/office/drawing/2014/main" id="{67309536-8228-46D3-8C56-2FFBDB37F4EE}"/>
              </a:ext>
            </a:extLst>
          </p:cNvPr>
          <p:cNvGraphicFramePr>
            <a:graphicFrameLocks noGrp="1"/>
          </p:cNvGraphicFramePr>
          <p:nvPr>
            <p:extLst>
              <p:ext uri="{D42A27DB-BD31-4B8C-83A1-F6EECF244321}">
                <p14:modId xmlns:p14="http://schemas.microsoft.com/office/powerpoint/2010/main" val="533639058"/>
              </p:ext>
            </p:extLst>
          </p:nvPr>
        </p:nvGraphicFramePr>
        <p:xfrm>
          <a:off x="8224074" y="4956541"/>
          <a:ext cx="3614385" cy="411480"/>
        </p:xfrm>
        <a:graphic>
          <a:graphicData uri="http://schemas.openxmlformats.org/drawingml/2006/table">
            <a:tbl>
              <a:tblPr firstRow="1" bandRow="1">
                <a:tableStyleId>{5C22544A-7EE6-4342-B048-85BDC9FD1C3A}</a:tableStyleId>
              </a:tblPr>
              <a:tblGrid>
                <a:gridCol w="1727790">
                  <a:extLst>
                    <a:ext uri="{9D8B030D-6E8A-4147-A177-3AD203B41FA5}">
                      <a16:colId xmlns:a16="http://schemas.microsoft.com/office/drawing/2014/main" val="3015442870"/>
                    </a:ext>
                  </a:extLst>
                </a:gridCol>
                <a:gridCol w="1886595">
                  <a:extLst>
                    <a:ext uri="{9D8B030D-6E8A-4147-A177-3AD203B41FA5}">
                      <a16:colId xmlns:a16="http://schemas.microsoft.com/office/drawing/2014/main" val="2560178011"/>
                    </a:ext>
                  </a:extLst>
                </a:gridCol>
              </a:tblGrid>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sz="1050">
                          <a:solidFill>
                            <a:schemeClr val="tx1"/>
                          </a:solidFill>
                        </a:rPr>
                        <a:t>07-17-2022 to 07-27-2022</a:t>
                      </a:r>
                    </a:p>
                    <a:p>
                      <a:pPr marL="0" marR="0" lvl="0" indent="0" algn="l">
                        <a:lnSpc>
                          <a:spcPct val="100000"/>
                        </a:lnSpc>
                        <a:spcBef>
                          <a:spcPts val="0"/>
                        </a:spcBef>
                        <a:spcAft>
                          <a:spcPts val="0"/>
                        </a:spcAft>
                        <a:buClrTx/>
                        <a:buSzTx/>
                        <a:buFontTx/>
                        <a:buNone/>
                      </a:pPr>
                      <a:r>
                        <a:rPr lang="en-US" sz="1050">
                          <a:solidFill>
                            <a:schemeClr val="tx1"/>
                          </a:solidFill>
                        </a:rPr>
                        <a:t>08-04-2022 to 08-15-2022</a:t>
                      </a:r>
                      <a:endParaRPr lang="en-US" sz="105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a:lnSpc>
                          <a:spcPct val="100000"/>
                        </a:lnSpc>
                        <a:spcBef>
                          <a:spcPts val="0"/>
                        </a:spcBef>
                        <a:spcAft>
                          <a:spcPts val="0"/>
                        </a:spcAft>
                        <a:buNone/>
                      </a:pPr>
                      <a:r>
                        <a:rPr lang="en-US" sz="1050" b="1" i="0" u="none" strike="noStrike" noProof="0">
                          <a:solidFill>
                            <a:schemeClr val="tx1"/>
                          </a:solidFill>
                          <a:latin typeface="Calibri"/>
                        </a:rPr>
                        <a:t>Max Exceedance: 19.04 ⁰C</a:t>
                      </a:r>
                    </a:p>
                    <a:p>
                      <a:pPr marL="0" marR="0" lvl="0" indent="0" algn="r">
                        <a:lnSpc>
                          <a:spcPct val="100000"/>
                        </a:lnSpc>
                        <a:spcBef>
                          <a:spcPts val="0"/>
                        </a:spcBef>
                        <a:spcAft>
                          <a:spcPts val="0"/>
                        </a:spcAft>
                        <a:buNone/>
                      </a:pPr>
                      <a:r>
                        <a:rPr lang="en-US" sz="1050" b="1" i="0" u="none" strike="noStrike" noProof="0">
                          <a:solidFill>
                            <a:schemeClr val="tx1"/>
                          </a:solidFill>
                          <a:latin typeface="Calibri"/>
                        </a:rPr>
                        <a:t>Max Exceedance: 19.19 ⁰C</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9944818"/>
                  </a:ext>
                </a:extLst>
              </a:tr>
            </a:tbl>
          </a:graphicData>
        </a:graphic>
      </p:graphicFrame>
      <p:sp>
        <p:nvSpPr>
          <p:cNvPr id="11" name="TextBox 10">
            <a:extLst>
              <a:ext uri="{FF2B5EF4-FFF2-40B4-BE49-F238E27FC236}">
                <a16:creationId xmlns:a16="http://schemas.microsoft.com/office/drawing/2014/main" id="{CE60CFD8-4754-4B43-BCAC-D5F599F5C018}"/>
              </a:ext>
            </a:extLst>
          </p:cNvPr>
          <p:cNvSpPr txBox="1"/>
          <p:nvPr/>
        </p:nvSpPr>
        <p:spPr>
          <a:xfrm>
            <a:off x="8224075" y="5368021"/>
            <a:ext cx="3248025"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DM standard</a:t>
            </a:r>
          </a:p>
        </p:txBody>
      </p:sp>
      <p:graphicFrame>
        <p:nvGraphicFramePr>
          <p:cNvPr id="12" name="Table 12">
            <a:extLst>
              <a:ext uri="{FF2B5EF4-FFF2-40B4-BE49-F238E27FC236}">
                <a16:creationId xmlns:a16="http://schemas.microsoft.com/office/drawing/2014/main" id="{DEA60799-0B21-4F59-9057-A3D63A01F9D3}"/>
              </a:ext>
            </a:extLst>
          </p:cNvPr>
          <p:cNvGraphicFramePr>
            <a:graphicFrameLocks noGrp="1"/>
          </p:cNvGraphicFramePr>
          <p:nvPr>
            <p:extLst>
              <p:ext uri="{D42A27DB-BD31-4B8C-83A1-F6EECF244321}">
                <p14:modId xmlns:p14="http://schemas.microsoft.com/office/powerpoint/2010/main" val="1538382516"/>
              </p:ext>
            </p:extLst>
          </p:nvPr>
        </p:nvGraphicFramePr>
        <p:xfrm>
          <a:off x="8224074" y="5737353"/>
          <a:ext cx="3549290" cy="370840"/>
        </p:xfrm>
        <a:graphic>
          <a:graphicData uri="http://schemas.openxmlformats.org/drawingml/2006/table">
            <a:tbl>
              <a:tblPr firstRow="1" bandRow="1">
                <a:tableStyleId>{5C22544A-7EE6-4342-B048-85BDC9FD1C3A}</a:tableStyleId>
              </a:tblPr>
              <a:tblGrid>
                <a:gridCol w="1737127">
                  <a:extLst>
                    <a:ext uri="{9D8B030D-6E8A-4147-A177-3AD203B41FA5}">
                      <a16:colId xmlns:a16="http://schemas.microsoft.com/office/drawing/2014/main" val="288510663"/>
                    </a:ext>
                  </a:extLst>
                </a:gridCol>
                <a:gridCol w="1812163">
                  <a:extLst>
                    <a:ext uri="{9D8B030D-6E8A-4147-A177-3AD203B41FA5}">
                      <a16:colId xmlns:a16="http://schemas.microsoft.com/office/drawing/2014/main" val="41647416"/>
                    </a:ext>
                  </a:extLst>
                </a:gridCol>
              </a:tblGrid>
              <a:tr h="370840">
                <a:tc>
                  <a:txBody>
                    <a:bodyPr/>
                    <a:lstStyle/>
                    <a:p>
                      <a:r>
                        <a:rPr lang="nb-NO" sz="1050">
                          <a:solidFill>
                            <a:schemeClr val="tx1"/>
                          </a:solidFill>
                        </a:rPr>
                        <a:t>08-10-2022 to 8-11-2022 </a:t>
                      </a:r>
                      <a:endParaRPr lang="nb-NO" sz="105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1050" b="1" i="0" u="none" strike="noStrike" noProof="0">
                          <a:solidFill>
                            <a:schemeClr val="tx1"/>
                          </a:solidFill>
                          <a:latin typeface="Calibri"/>
                        </a:rPr>
                        <a:t>Max Exceedance: 24.56 ⁰C</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2223859"/>
                  </a:ext>
                </a:extLst>
              </a:tr>
            </a:tbl>
          </a:graphicData>
        </a:graphic>
      </p:graphicFrame>
      <p:pic>
        <p:nvPicPr>
          <p:cNvPr id="7" name="Picture 6" descr="Chart&#10;&#10;Description automatically generated">
            <a:extLst>
              <a:ext uri="{FF2B5EF4-FFF2-40B4-BE49-F238E27FC236}">
                <a16:creationId xmlns:a16="http://schemas.microsoft.com/office/drawing/2014/main" id="{A4CFC9BA-3BC0-613C-519C-4729F4E4D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22" y="3429000"/>
            <a:ext cx="7355816" cy="3144578"/>
          </a:xfrm>
          <a:prstGeom prst="rect">
            <a:avLst/>
          </a:prstGeom>
          <a:ln w="12700">
            <a:solidFill>
              <a:schemeClr val="tx1"/>
            </a:solidFill>
          </a:ln>
        </p:spPr>
      </p:pic>
      <p:pic>
        <p:nvPicPr>
          <p:cNvPr id="14" name="Picture 13" descr="Chart, line chart&#10;&#10;Description automatically generated">
            <a:extLst>
              <a:ext uri="{FF2B5EF4-FFF2-40B4-BE49-F238E27FC236}">
                <a16:creationId xmlns:a16="http://schemas.microsoft.com/office/drawing/2014/main" id="{3C161EFB-BF23-04D9-A7CD-061173BBA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822" y="277334"/>
            <a:ext cx="7351776" cy="3003789"/>
          </a:xfrm>
          <a:prstGeom prst="rect">
            <a:avLst/>
          </a:prstGeom>
          <a:ln w="12700">
            <a:solidFill>
              <a:schemeClr val="tx1"/>
            </a:solidFill>
          </a:ln>
        </p:spPr>
      </p:pic>
      <p:sp>
        <p:nvSpPr>
          <p:cNvPr id="8" name="TextBox 7">
            <a:extLst>
              <a:ext uri="{FF2B5EF4-FFF2-40B4-BE49-F238E27FC236}">
                <a16:creationId xmlns:a16="http://schemas.microsoft.com/office/drawing/2014/main" id="{4BB55488-B19B-3017-8F19-CF1335982AE2}"/>
              </a:ext>
            </a:extLst>
          </p:cNvPr>
          <p:cNvSpPr txBox="1"/>
          <p:nvPr/>
        </p:nvSpPr>
        <p:spPr>
          <a:xfrm>
            <a:off x="6193465" y="691116"/>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19.19 C on 8/09</a:t>
            </a:r>
            <a:endParaRPr lang="en-US" sz="1100" b="1" dirty="0">
              <a:solidFill>
                <a:srgbClr val="FF0000"/>
              </a:solidFill>
            </a:endParaRPr>
          </a:p>
        </p:txBody>
      </p:sp>
      <p:sp>
        <p:nvSpPr>
          <p:cNvPr id="10" name="TextBox 9">
            <a:extLst>
              <a:ext uri="{FF2B5EF4-FFF2-40B4-BE49-F238E27FC236}">
                <a16:creationId xmlns:a16="http://schemas.microsoft.com/office/drawing/2014/main" id="{25C20D55-BA1C-DCE1-2494-2138F38F6C25}"/>
              </a:ext>
            </a:extLst>
          </p:cNvPr>
          <p:cNvSpPr txBox="1"/>
          <p:nvPr/>
        </p:nvSpPr>
        <p:spPr>
          <a:xfrm>
            <a:off x="6095999" y="3818860"/>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24.56 C on 8/10</a:t>
            </a:r>
            <a:endParaRPr lang="en-US" sz="1100" b="1" dirty="0">
              <a:solidFill>
                <a:srgbClr val="FF0000"/>
              </a:solidFill>
            </a:endParaRPr>
          </a:p>
        </p:txBody>
      </p:sp>
    </p:spTree>
    <p:extLst>
      <p:ext uri="{BB962C8B-B14F-4D97-AF65-F5344CB8AC3E}">
        <p14:creationId xmlns:p14="http://schemas.microsoft.com/office/powerpoint/2010/main" val="3626563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142D27-11CE-41F7-A73A-03B85312BF82}"/>
              </a:ext>
            </a:extLst>
          </p:cNvPr>
          <p:cNvSpPr txBox="1"/>
          <p:nvPr/>
        </p:nvSpPr>
        <p:spPr>
          <a:xfrm>
            <a:off x="8078771" y="182880"/>
            <a:ext cx="3846529"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CSII</a:t>
            </a:r>
            <a:r>
              <a:rPr lang="en-US" sz="2800" b="1">
                <a:cs typeface="Calibri"/>
              </a:rPr>
              <a:t> - </a:t>
            </a:r>
            <a:r>
              <a:rPr lang="en-US" sz="2800" b="1"/>
              <a:t>FR-</a:t>
            </a:r>
            <a:r>
              <a:rPr lang="en-US" sz="2800" b="1" err="1"/>
              <a:t>abvGSD</a:t>
            </a:r>
            <a:r>
              <a:rPr lang="en-US" sz="2800" b="1">
                <a:cs typeface="Calibri"/>
              </a:rPr>
              <a:t> - FR-1.9</a:t>
            </a:r>
          </a:p>
        </p:txBody>
      </p:sp>
      <p:sp>
        <p:nvSpPr>
          <p:cNvPr id="9" name="TextBox 8">
            <a:extLst>
              <a:ext uri="{FF2B5EF4-FFF2-40B4-BE49-F238E27FC236}">
                <a16:creationId xmlns:a16="http://schemas.microsoft.com/office/drawing/2014/main" id="{EA3B22FC-95F4-4F93-B574-94D998A2085D}"/>
              </a:ext>
            </a:extLst>
          </p:cNvPr>
          <p:cNvSpPr txBox="1"/>
          <p:nvPr/>
        </p:nvSpPr>
        <p:spPr>
          <a:xfrm>
            <a:off x="8229600" y="4572000"/>
            <a:ext cx="3227832"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WAT standard</a:t>
            </a:r>
          </a:p>
        </p:txBody>
      </p:sp>
      <p:graphicFrame>
        <p:nvGraphicFramePr>
          <p:cNvPr id="4" name="Table 6">
            <a:extLst>
              <a:ext uri="{FF2B5EF4-FFF2-40B4-BE49-F238E27FC236}">
                <a16:creationId xmlns:a16="http://schemas.microsoft.com/office/drawing/2014/main" id="{4EA141D8-F4FA-4803-A68A-5CAC9F52D8BD}"/>
              </a:ext>
            </a:extLst>
          </p:cNvPr>
          <p:cNvGraphicFramePr>
            <a:graphicFrameLocks noGrp="1"/>
          </p:cNvGraphicFramePr>
          <p:nvPr>
            <p:extLst>
              <p:ext uri="{D42A27DB-BD31-4B8C-83A1-F6EECF244321}">
                <p14:modId xmlns:p14="http://schemas.microsoft.com/office/powerpoint/2010/main" val="2444960979"/>
              </p:ext>
            </p:extLst>
          </p:nvPr>
        </p:nvGraphicFramePr>
        <p:xfrm>
          <a:off x="8247888" y="4941332"/>
          <a:ext cx="3634860" cy="571500"/>
        </p:xfrm>
        <a:graphic>
          <a:graphicData uri="http://schemas.openxmlformats.org/drawingml/2006/table">
            <a:tbl>
              <a:tblPr firstRow="1" bandRow="1">
                <a:tableStyleId>{5C22544A-7EE6-4342-B048-85BDC9FD1C3A}</a:tableStyleId>
              </a:tblPr>
              <a:tblGrid>
                <a:gridCol w="1817430">
                  <a:extLst>
                    <a:ext uri="{9D8B030D-6E8A-4147-A177-3AD203B41FA5}">
                      <a16:colId xmlns:a16="http://schemas.microsoft.com/office/drawing/2014/main" val="3934606826"/>
                    </a:ext>
                  </a:extLst>
                </a:gridCol>
                <a:gridCol w="1817430">
                  <a:extLst>
                    <a:ext uri="{9D8B030D-6E8A-4147-A177-3AD203B41FA5}">
                      <a16:colId xmlns:a16="http://schemas.microsoft.com/office/drawing/2014/main" val="1169503190"/>
                    </a:ext>
                  </a:extLst>
                </a:gridCol>
              </a:tblGrid>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sz="1050">
                          <a:solidFill>
                            <a:schemeClr val="tx1"/>
                          </a:solidFill>
                        </a:rPr>
                        <a:t>07-17-2022 to 07-27-2022</a:t>
                      </a:r>
                    </a:p>
                    <a:p>
                      <a:pPr marL="0" marR="0" lvl="0" indent="0" algn="l">
                        <a:lnSpc>
                          <a:spcPct val="100000"/>
                        </a:lnSpc>
                        <a:spcBef>
                          <a:spcPts val="0"/>
                        </a:spcBef>
                        <a:spcAft>
                          <a:spcPts val="0"/>
                        </a:spcAft>
                        <a:buClrTx/>
                        <a:buSzTx/>
                        <a:buFontTx/>
                        <a:buNone/>
                      </a:pPr>
                      <a:r>
                        <a:rPr lang="en-US" sz="1050">
                          <a:solidFill>
                            <a:schemeClr val="tx1"/>
                          </a:solidFill>
                        </a:rPr>
                        <a:t>08-04-2022 to 08-15-2022</a:t>
                      </a:r>
                      <a:endParaRPr lang="en-US" sz="105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lnSpc>
                          <a:spcPct val="100000"/>
                        </a:lnSpc>
                        <a:spcBef>
                          <a:spcPts val="0"/>
                        </a:spcBef>
                        <a:spcAft>
                          <a:spcPts val="0"/>
                        </a:spcAft>
                        <a:buNone/>
                      </a:pPr>
                      <a:r>
                        <a:rPr lang="en-US" sz="1050" b="1" i="0" u="none" strike="noStrike" noProof="0">
                          <a:solidFill>
                            <a:schemeClr val="tx1"/>
                          </a:solidFill>
                          <a:latin typeface="Calibri"/>
                        </a:rPr>
                        <a:t>Max Exceedance: 18.99 ⁰C</a:t>
                      </a:r>
                      <a:endParaRPr lang="en-US" sz="1050" b="1" i="0" u="none" strike="noStrike" noProof="0">
                        <a:latin typeface="Calibri"/>
                      </a:endParaRPr>
                    </a:p>
                    <a:p>
                      <a:pPr lvl="0" algn="r">
                        <a:lnSpc>
                          <a:spcPct val="100000"/>
                        </a:lnSpc>
                        <a:spcBef>
                          <a:spcPts val="0"/>
                        </a:spcBef>
                        <a:spcAft>
                          <a:spcPts val="0"/>
                        </a:spcAft>
                        <a:buNone/>
                      </a:pPr>
                      <a:r>
                        <a:rPr lang="en-US" sz="1050" b="1" i="0" u="none" strike="noStrike" noProof="0">
                          <a:solidFill>
                            <a:schemeClr val="tx1"/>
                          </a:solidFill>
                          <a:latin typeface="Calibri"/>
                        </a:rPr>
                        <a:t>Max Exceedance: 19.25 ⁰C</a:t>
                      </a:r>
                      <a:endParaRPr lang="en-US" sz="1050" b="1" i="0" u="none" strike="noStrike" noProof="0">
                        <a:latin typeface="Calibri"/>
                      </a:endParaRPr>
                    </a:p>
                    <a:p>
                      <a:pPr lvl="0" algn="r">
                        <a:buNone/>
                      </a:pPr>
                      <a:endParaRPr lang="en-US" sz="1050"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4934705"/>
                  </a:ext>
                </a:extLst>
              </a:tr>
            </a:tbl>
          </a:graphicData>
        </a:graphic>
      </p:graphicFrame>
      <p:sp>
        <p:nvSpPr>
          <p:cNvPr id="11" name="TextBox 10">
            <a:extLst>
              <a:ext uri="{FF2B5EF4-FFF2-40B4-BE49-F238E27FC236}">
                <a16:creationId xmlns:a16="http://schemas.microsoft.com/office/drawing/2014/main" id="{1655C78A-4BB5-4114-A0C4-71A344D422A0}"/>
              </a:ext>
            </a:extLst>
          </p:cNvPr>
          <p:cNvSpPr txBox="1"/>
          <p:nvPr/>
        </p:nvSpPr>
        <p:spPr>
          <a:xfrm>
            <a:off x="8247888" y="5352812"/>
            <a:ext cx="3209544"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DM standard</a:t>
            </a:r>
          </a:p>
        </p:txBody>
      </p:sp>
      <p:pic>
        <p:nvPicPr>
          <p:cNvPr id="5" name="Picture 4">
            <a:extLst>
              <a:ext uri="{FF2B5EF4-FFF2-40B4-BE49-F238E27FC236}">
                <a16:creationId xmlns:a16="http://schemas.microsoft.com/office/drawing/2014/main" id="{45AD42CF-1925-4AC9-B132-C3202892D39E}"/>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26545"/>
          <a:stretch/>
        </p:blipFill>
        <p:spPr>
          <a:xfrm>
            <a:off x="7776972" y="62915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FD166E5B-ACC1-49BC-806E-CCF2358A759A}"/>
              </a:ext>
            </a:extLst>
          </p:cNvPr>
          <p:cNvSpPr/>
          <p:nvPr/>
        </p:nvSpPr>
        <p:spPr>
          <a:xfrm>
            <a:off x="8497777" y="2899103"/>
            <a:ext cx="613633"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3">
            <a:extLst>
              <a:ext uri="{FF2B5EF4-FFF2-40B4-BE49-F238E27FC236}">
                <a16:creationId xmlns:a16="http://schemas.microsoft.com/office/drawing/2014/main" id="{18A13860-158D-4FD6-B7C0-83291788177D}"/>
              </a:ext>
            </a:extLst>
          </p:cNvPr>
          <p:cNvGraphicFramePr>
            <a:graphicFrameLocks noGrp="1"/>
          </p:cNvGraphicFramePr>
          <p:nvPr>
            <p:extLst>
              <p:ext uri="{D42A27DB-BD31-4B8C-83A1-F6EECF244321}">
                <p14:modId xmlns:p14="http://schemas.microsoft.com/office/powerpoint/2010/main" val="2371378693"/>
              </p:ext>
            </p:extLst>
          </p:nvPr>
        </p:nvGraphicFramePr>
        <p:xfrm>
          <a:off x="8247888" y="5722144"/>
          <a:ext cx="3635428" cy="370840"/>
        </p:xfrm>
        <a:graphic>
          <a:graphicData uri="http://schemas.openxmlformats.org/drawingml/2006/table">
            <a:tbl>
              <a:tblPr firstRow="1" bandRow="1">
                <a:tableStyleId>{5C22544A-7EE6-4342-B048-85BDC9FD1C3A}</a:tableStyleId>
              </a:tblPr>
              <a:tblGrid>
                <a:gridCol w="1817714">
                  <a:extLst>
                    <a:ext uri="{9D8B030D-6E8A-4147-A177-3AD203B41FA5}">
                      <a16:colId xmlns:a16="http://schemas.microsoft.com/office/drawing/2014/main" val="2784042056"/>
                    </a:ext>
                  </a:extLst>
                </a:gridCol>
                <a:gridCol w="1817714">
                  <a:extLst>
                    <a:ext uri="{9D8B030D-6E8A-4147-A177-3AD203B41FA5}">
                      <a16:colId xmlns:a16="http://schemas.microsoft.com/office/drawing/2014/main" val="3358589500"/>
                    </a:ext>
                  </a:extLst>
                </a:gridCol>
              </a:tblGrid>
              <a:tr h="370840">
                <a:tc>
                  <a:txBody>
                    <a:bodyPr/>
                    <a:lstStyle/>
                    <a:p>
                      <a:r>
                        <a:rPr lang="en-US" sz="1050">
                          <a:solidFill>
                            <a:schemeClr val="tx1"/>
                          </a:solidFill>
                        </a:rPr>
                        <a:t>08-10-2022</a:t>
                      </a:r>
                      <a:endParaRPr lang="en-US" sz="105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1050" b="1" i="0" u="none" strike="noStrike" noProof="0">
                          <a:solidFill>
                            <a:schemeClr val="tx1"/>
                          </a:solidFill>
                          <a:latin typeface="Calibri"/>
                        </a:rPr>
                        <a:t>Max Exceedance: 24.82 ⁰C</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0925045"/>
                  </a:ext>
                </a:extLst>
              </a:tr>
            </a:tbl>
          </a:graphicData>
        </a:graphic>
      </p:graphicFrame>
      <p:pic>
        <p:nvPicPr>
          <p:cNvPr id="7" name="Picture 6" descr="Chart&#10;&#10;Description automatically generated">
            <a:extLst>
              <a:ext uri="{FF2B5EF4-FFF2-40B4-BE49-F238E27FC236}">
                <a16:creationId xmlns:a16="http://schemas.microsoft.com/office/drawing/2014/main" id="{E4A2814A-EE9E-FFF7-3A07-4669E6269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36" y="3656371"/>
            <a:ext cx="7347209" cy="2940761"/>
          </a:xfrm>
          <a:prstGeom prst="rect">
            <a:avLst/>
          </a:prstGeom>
          <a:ln w="12700">
            <a:solidFill>
              <a:schemeClr val="tx1"/>
            </a:solidFill>
          </a:ln>
        </p:spPr>
      </p:pic>
      <p:pic>
        <p:nvPicPr>
          <p:cNvPr id="14" name="Picture 13" descr="Chart, line chart&#10;&#10;Description automatically generated">
            <a:extLst>
              <a:ext uri="{FF2B5EF4-FFF2-40B4-BE49-F238E27FC236}">
                <a16:creationId xmlns:a16="http://schemas.microsoft.com/office/drawing/2014/main" id="{08EEBE37-EF71-BA16-6041-645E2A5AA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136" y="488240"/>
            <a:ext cx="7342699" cy="2940760"/>
          </a:xfrm>
          <a:prstGeom prst="rect">
            <a:avLst/>
          </a:prstGeom>
          <a:ln w="12700">
            <a:solidFill>
              <a:schemeClr val="tx1"/>
            </a:solidFill>
          </a:ln>
        </p:spPr>
      </p:pic>
      <p:sp>
        <p:nvSpPr>
          <p:cNvPr id="8" name="TextBox 7">
            <a:extLst>
              <a:ext uri="{FF2B5EF4-FFF2-40B4-BE49-F238E27FC236}">
                <a16:creationId xmlns:a16="http://schemas.microsoft.com/office/drawing/2014/main" id="{0DF45FA5-6AA7-DD5A-E896-F26AB683F257}"/>
              </a:ext>
            </a:extLst>
          </p:cNvPr>
          <p:cNvSpPr txBox="1"/>
          <p:nvPr/>
        </p:nvSpPr>
        <p:spPr>
          <a:xfrm>
            <a:off x="6158023" y="841744"/>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19.25 C on 8/08</a:t>
            </a:r>
            <a:endParaRPr lang="en-US" sz="1100" b="1" dirty="0">
              <a:solidFill>
                <a:srgbClr val="FF0000"/>
              </a:solidFill>
            </a:endParaRPr>
          </a:p>
        </p:txBody>
      </p:sp>
      <p:sp>
        <p:nvSpPr>
          <p:cNvPr id="12" name="TextBox 11">
            <a:extLst>
              <a:ext uri="{FF2B5EF4-FFF2-40B4-BE49-F238E27FC236}">
                <a16:creationId xmlns:a16="http://schemas.microsoft.com/office/drawing/2014/main" id="{3EC9286E-CF56-6A09-3C5F-885CC17F51D1}"/>
              </a:ext>
            </a:extLst>
          </p:cNvPr>
          <p:cNvSpPr txBox="1"/>
          <p:nvPr/>
        </p:nvSpPr>
        <p:spPr>
          <a:xfrm>
            <a:off x="6237767" y="3996070"/>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24.82 C on 8/10</a:t>
            </a:r>
          </a:p>
        </p:txBody>
      </p:sp>
    </p:spTree>
    <p:extLst>
      <p:ext uri="{BB962C8B-B14F-4D97-AF65-F5344CB8AC3E}">
        <p14:creationId xmlns:p14="http://schemas.microsoft.com/office/powerpoint/2010/main" val="221821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65CDB-838E-4811-AF55-B417B61C31E6}"/>
              </a:ext>
            </a:extLst>
          </p:cNvPr>
          <p:cNvSpPr>
            <a:spLocks noGrp="1"/>
          </p:cNvSpPr>
          <p:nvPr>
            <p:ph type="title"/>
          </p:nvPr>
        </p:nvSpPr>
        <p:spPr>
          <a:xfrm>
            <a:off x="887263" y="561088"/>
            <a:ext cx="2771273" cy="5225627"/>
          </a:xfrm>
        </p:spPr>
        <p:txBody>
          <a:bodyPr anchor="ctr">
            <a:normAutofit/>
          </a:bodyPr>
          <a:lstStyle/>
          <a:p>
            <a:r>
              <a:rPr lang="en-US" sz="4000" b="1">
                <a:cs typeface="Calibri Light"/>
              </a:rPr>
              <a:t>Stream Temperature Program Objectives</a:t>
            </a:r>
          </a:p>
        </p:txBody>
      </p:sp>
      <p:cxnSp>
        <p:nvCxnSpPr>
          <p:cNvPr id="14" name="Straight Connector 13">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C1D0955-6888-4F6B-AACC-5E86B4722C57}"/>
              </a:ext>
            </a:extLst>
          </p:cNvPr>
          <p:cNvSpPr>
            <a:spLocks noGrp="1"/>
          </p:cNvSpPr>
          <p:nvPr>
            <p:ph idx="1"/>
          </p:nvPr>
        </p:nvSpPr>
        <p:spPr>
          <a:xfrm>
            <a:off x="4701127" y="313953"/>
            <a:ext cx="6895973" cy="5781681"/>
          </a:xfrm>
        </p:spPr>
        <p:txBody>
          <a:bodyPr vert="horz" lIns="0" tIns="45720" rIns="0" bIns="45720" rtlCol="0" anchor="ctr">
            <a:normAutofit/>
          </a:bodyPr>
          <a:lstStyle/>
          <a:p>
            <a:pPr>
              <a:buNone/>
            </a:pPr>
            <a:endParaRPr lang="en-US" sz="2400">
              <a:cs typeface="Calibri" panose="020F0502020204030204"/>
            </a:endParaRPr>
          </a:p>
          <a:p>
            <a:pPr marL="0" indent="0">
              <a:buNone/>
            </a:pPr>
            <a:endParaRPr lang="en-US" sz="2400">
              <a:cs typeface="Calibri" panose="020F0502020204030204"/>
            </a:endParaRPr>
          </a:p>
        </p:txBody>
      </p:sp>
      <p:sp>
        <p:nvSpPr>
          <p:cNvPr id="16" name="Rectangle 15">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F99EFB9D-F43C-4B93-9562-75A40BA501C6}"/>
              </a:ext>
            </a:extLst>
          </p:cNvPr>
          <p:cNvSpPr txBox="1"/>
          <p:nvPr/>
        </p:nvSpPr>
        <p:spPr>
          <a:xfrm>
            <a:off x="4464971" y="565676"/>
            <a:ext cx="6864114" cy="489364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Calibri"/>
              </a:rPr>
              <a:t>Complement existing stream temperature monitoring efforts;</a:t>
            </a:r>
          </a:p>
          <a:p>
            <a:pPr marL="285750" indent="-285750">
              <a:buFont typeface="Arial"/>
              <a:buChar char="•"/>
            </a:pPr>
            <a:r>
              <a:rPr lang="en-US" sz="2400">
                <a:cs typeface="Calibri"/>
              </a:rPr>
              <a:t>Provide the LBD operations subcommittee with timely data to make informed decisions about releases of environmental water;</a:t>
            </a:r>
          </a:p>
          <a:p>
            <a:pPr marL="285750" indent="-285750">
              <a:buFont typeface="Arial"/>
              <a:buChar char="•"/>
            </a:pPr>
            <a:r>
              <a:rPr lang="en-US" sz="2400">
                <a:cs typeface="Calibri"/>
              </a:rPr>
              <a:t>Provide stream temperature data to evaluate effectiveness of environmental water releases;</a:t>
            </a:r>
          </a:p>
          <a:p>
            <a:pPr marL="285750" indent="-285750">
              <a:buFont typeface="Arial"/>
              <a:buChar char="•"/>
            </a:pPr>
            <a:r>
              <a:rPr lang="en-US" sz="2400">
                <a:cs typeface="Calibri"/>
              </a:rPr>
              <a:t>Identify critical stream reaches for water temperature;</a:t>
            </a:r>
          </a:p>
          <a:p>
            <a:pPr marL="285750" indent="-285750">
              <a:buFont typeface="Arial"/>
              <a:buChar char="•"/>
            </a:pPr>
            <a:r>
              <a:rPr lang="en-US" sz="2400">
                <a:cs typeface="Calibri"/>
              </a:rPr>
              <a:t>Assess compliance with Colorado's stream temperature standards;</a:t>
            </a:r>
          </a:p>
          <a:p>
            <a:pPr marL="285750" indent="-285750">
              <a:buFont typeface="Arial"/>
              <a:buChar char="•"/>
            </a:pPr>
            <a:r>
              <a:rPr lang="en-US" sz="2400">
                <a:cs typeface="Calibri"/>
              </a:rPr>
              <a:t>Monitor and assess impacts of restoration efforts performed by LBD</a:t>
            </a:r>
          </a:p>
        </p:txBody>
      </p:sp>
      <p:sp>
        <p:nvSpPr>
          <p:cNvPr id="4" name="Rectangle 3">
            <a:extLst>
              <a:ext uri="{FF2B5EF4-FFF2-40B4-BE49-F238E27FC236}">
                <a16:creationId xmlns:a16="http://schemas.microsoft.com/office/drawing/2014/main" id="{A6DD5C38-BC1F-4897-8225-74A919EF7CD0}"/>
              </a:ext>
            </a:extLst>
          </p:cNvPr>
          <p:cNvSpPr/>
          <p:nvPr/>
        </p:nvSpPr>
        <p:spPr>
          <a:xfrm>
            <a:off x="4701127" y="3917470"/>
            <a:ext cx="5986020" cy="73529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3747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522C5D-69DD-9A0E-869F-99265E90B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52" y="3685975"/>
            <a:ext cx="7363070" cy="2929274"/>
          </a:xfrm>
          <a:prstGeom prst="rect">
            <a:avLst/>
          </a:prstGeom>
          <a:ln w="12700">
            <a:solidFill>
              <a:schemeClr val="tx1"/>
            </a:solidFill>
          </a:ln>
        </p:spPr>
      </p:pic>
      <p:sp>
        <p:nvSpPr>
          <p:cNvPr id="4" name="TextBox 3">
            <a:extLst>
              <a:ext uri="{FF2B5EF4-FFF2-40B4-BE49-F238E27FC236}">
                <a16:creationId xmlns:a16="http://schemas.microsoft.com/office/drawing/2014/main" id="{C59F1466-7D56-42BF-8F17-216B489B4DD9}"/>
              </a:ext>
            </a:extLst>
          </p:cNvPr>
          <p:cNvSpPr txBox="1"/>
          <p:nvPr/>
        </p:nvSpPr>
        <p:spPr>
          <a:xfrm>
            <a:off x="7906166" y="182880"/>
            <a:ext cx="3883844" cy="523220"/>
          </a:xfrm>
          <a:prstGeom prst="rect">
            <a:avLst/>
          </a:prstGeom>
          <a:ln w="12700">
            <a:no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Segoe UI"/>
              </a:rPr>
              <a:t>CSII</a:t>
            </a:r>
            <a:r>
              <a:rPr lang="en-US" sz="2800">
                <a:cs typeface="Segoe UI"/>
              </a:rPr>
              <a:t>​ - </a:t>
            </a:r>
            <a:r>
              <a:rPr lang="en-US" sz="2800" b="1">
                <a:cs typeface="Segoe UI"/>
              </a:rPr>
              <a:t>FR-</a:t>
            </a:r>
            <a:r>
              <a:rPr lang="en-US" sz="2800" b="1" err="1">
                <a:cs typeface="Segoe UI"/>
              </a:rPr>
              <a:t>blwGSD</a:t>
            </a:r>
            <a:r>
              <a:rPr lang="en-US" sz="2800">
                <a:cs typeface="Segoe UI"/>
              </a:rPr>
              <a:t>​ - </a:t>
            </a:r>
            <a:r>
              <a:rPr lang="en-US" sz="2800" b="1">
                <a:cs typeface="Segoe UI"/>
              </a:rPr>
              <a:t>FR-1.6</a:t>
            </a:r>
          </a:p>
        </p:txBody>
      </p:sp>
      <p:grpSp>
        <p:nvGrpSpPr>
          <p:cNvPr id="2" name="Group 1">
            <a:extLst>
              <a:ext uri="{FF2B5EF4-FFF2-40B4-BE49-F238E27FC236}">
                <a16:creationId xmlns:a16="http://schemas.microsoft.com/office/drawing/2014/main" id="{16BC52D0-5E2C-718D-E15D-01A618FB457D}"/>
              </a:ext>
            </a:extLst>
          </p:cNvPr>
          <p:cNvGrpSpPr/>
          <p:nvPr/>
        </p:nvGrpSpPr>
        <p:grpSpPr>
          <a:xfrm>
            <a:off x="7758684" y="629150"/>
            <a:ext cx="4169664" cy="3758184"/>
            <a:chOff x="7758684" y="706100"/>
            <a:chExt cx="4169664" cy="3758184"/>
          </a:xfrm>
        </p:grpSpPr>
        <p:pic>
          <p:nvPicPr>
            <p:cNvPr id="5" name="Picture 4">
              <a:extLst>
                <a:ext uri="{FF2B5EF4-FFF2-40B4-BE49-F238E27FC236}">
                  <a16:creationId xmlns:a16="http://schemas.microsoft.com/office/drawing/2014/main" id="{136F5321-E1FE-4A00-97DF-0A234E82E040}"/>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31597"/>
            <a:stretch/>
          </p:blipFill>
          <p:spPr>
            <a:xfrm>
              <a:off x="7758684" y="70610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Oval 5">
              <a:extLst>
                <a:ext uri="{FF2B5EF4-FFF2-40B4-BE49-F238E27FC236}">
                  <a16:creationId xmlns:a16="http://schemas.microsoft.com/office/drawing/2014/main" id="{C4A20A2A-EBC9-4709-BF34-45960316BE41}"/>
                </a:ext>
              </a:extLst>
            </p:cNvPr>
            <p:cNvSpPr/>
            <p:nvPr/>
          </p:nvSpPr>
          <p:spPr>
            <a:xfrm>
              <a:off x="8000711" y="2740059"/>
              <a:ext cx="716438" cy="311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0F95605-2010-438F-920C-DFA6EA38EA51}"/>
              </a:ext>
            </a:extLst>
          </p:cNvPr>
          <p:cNvSpPr txBox="1"/>
          <p:nvPr/>
        </p:nvSpPr>
        <p:spPr>
          <a:xfrm>
            <a:off x="8229600" y="4572000"/>
            <a:ext cx="3227832"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WAT standard</a:t>
            </a:r>
          </a:p>
        </p:txBody>
      </p:sp>
      <p:graphicFrame>
        <p:nvGraphicFramePr>
          <p:cNvPr id="7" name="Table 9">
            <a:extLst>
              <a:ext uri="{FF2B5EF4-FFF2-40B4-BE49-F238E27FC236}">
                <a16:creationId xmlns:a16="http://schemas.microsoft.com/office/drawing/2014/main" id="{E0BABA92-019D-4C1E-9680-42799B911A9C}"/>
              </a:ext>
            </a:extLst>
          </p:cNvPr>
          <p:cNvGraphicFramePr>
            <a:graphicFrameLocks noGrp="1"/>
          </p:cNvGraphicFramePr>
          <p:nvPr>
            <p:extLst>
              <p:ext uri="{D42A27DB-BD31-4B8C-83A1-F6EECF244321}">
                <p14:modId xmlns:p14="http://schemas.microsoft.com/office/powerpoint/2010/main" val="3831901306"/>
              </p:ext>
            </p:extLst>
          </p:nvPr>
        </p:nvGraphicFramePr>
        <p:xfrm>
          <a:off x="8229600" y="4965192"/>
          <a:ext cx="3440490" cy="571500"/>
        </p:xfrm>
        <a:graphic>
          <a:graphicData uri="http://schemas.openxmlformats.org/drawingml/2006/table">
            <a:tbl>
              <a:tblPr firstRow="1" bandRow="1">
                <a:tableStyleId>{5C22544A-7EE6-4342-B048-85BDC9FD1C3A}</a:tableStyleId>
              </a:tblPr>
              <a:tblGrid>
                <a:gridCol w="1720245">
                  <a:extLst>
                    <a:ext uri="{9D8B030D-6E8A-4147-A177-3AD203B41FA5}">
                      <a16:colId xmlns:a16="http://schemas.microsoft.com/office/drawing/2014/main" val="2558344690"/>
                    </a:ext>
                  </a:extLst>
                </a:gridCol>
                <a:gridCol w="1720245">
                  <a:extLst>
                    <a:ext uri="{9D8B030D-6E8A-4147-A177-3AD203B41FA5}">
                      <a16:colId xmlns:a16="http://schemas.microsoft.com/office/drawing/2014/main" val="4003841270"/>
                    </a:ext>
                  </a:extLst>
                </a:gridCol>
              </a:tblGrid>
              <a:tr h="370840">
                <a:tc>
                  <a:txBody>
                    <a:bodyPr/>
                    <a:lstStyle/>
                    <a:p>
                      <a:pPr marL="0" marR="0" lvl="0" indent="0" algn="l">
                        <a:lnSpc>
                          <a:spcPct val="100000"/>
                        </a:lnSpc>
                        <a:spcBef>
                          <a:spcPts val="0"/>
                        </a:spcBef>
                        <a:spcAft>
                          <a:spcPts val="0"/>
                        </a:spcAft>
                        <a:buNone/>
                      </a:pPr>
                      <a:r>
                        <a:rPr lang="en-US" sz="1050" b="1" i="0" u="none" strike="noStrike" noProof="0">
                          <a:solidFill>
                            <a:schemeClr val="tx1"/>
                          </a:solidFill>
                          <a:latin typeface="Calibri"/>
                        </a:rPr>
                        <a:t>07-17-2022 to 07-27-2022</a:t>
                      </a:r>
                      <a:endParaRPr lang="en-US" sz="1050" b="1" i="0" u="none" strike="noStrike" noProof="0">
                        <a:latin typeface="Calibri"/>
                      </a:endParaRPr>
                    </a:p>
                    <a:p>
                      <a:pPr marL="0" marR="0" lvl="0" indent="0" algn="l">
                        <a:lnSpc>
                          <a:spcPct val="100000"/>
                        </a:lnSpc>
                        <a:spcBef>
                          <a:spcPts val="0"/>
                        </a:spcBef>
                        <a:spcAft>
                          <a:spcPts val="0"/>
                        </a:spcAft>
                        <a:buNone/>
                      </a:pPr>
                      <a:r>
                        <a:rPr lang="en-US" sz="1050" b="1" i="0" u="none" strike="noStrike" noProof="0">
                          <a:solidFill>
                            <a:schemeClr val="tx1"/>
                          </a:solidFill>
                          <a:latin typeface="Calibri"/>
                        </a:rPr>
                        <a:t>08-04-2022 to 08-15-2022</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1050" b="1" i="0" u="none" strike="noStrike" noProof="0">
                          <a:solidFill>
                            <a:schemeClr val="tx1"/>
                          </a:solidFill>
                          <a:latin typeface="Calibri"/>
                        </a:rPr>
                        <a:t>Max Exceedance: 18.99 ⁰C</a:t>
                      </a:r>
                    </a:p>
                    <a:p>
                      <a:pPr lvl="0" algn="r">
                        <a:lnSpc>
                          <a:spcPct val="100000"/>
                        </a:lnSpc>
                        <a:spcBef>
                          <a:spcPts val="0"/>
                        </a:spcBef>
                        <a:spcAft>
                          <a:spcPts val="0"/>
                        </a:spcAft>
                        <a:buNone/>
                      </a:pPr>
                      <a:r>
                        <a:rPr lang="en-US" sz="1050" b="1" i="0" u="none" strike="noStrike" noProof="0">
                          <a:solidFill>
                            <a:schemeClr val="tx1"/>
                          </a:solidFill>
                          <a:latin typeface="Calibri"/>
                        </a:rPr>
                        <a:t>Max Exceedance: 19.25 ⁰C</a:t>
                      </a:r>
                      <a:endParaRPr lang="en-US" sz="1050" b="1" i="0" u="none" strike="noStrike" noProof="0"/>
                    </a:p>
                    <a:p>
                      <a:pPr lvl="0" algn="r">
                        <a:buNone/>
                      </a:pPr>
                      <a:endParaRPr lang="en-US" sz="1050" b="1" i="0" u="none" strike="noStrike" noProof="0" dirty="0">
                        <a:solidFill>
                          <a:schemeClr val="tx1"/>
                        </a:solidFill>
                        <a:latin typeface="Calibri"/>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7207550"/>
                  </a:ext>
                </a:extLst>
              </a:tr>
            </a:tbl>
          </a:graphicData>
        </a:graphic>
      </p:graphicFrame>
      <p:sp>
        <p:nvSpPr>
          <p:cNvPr id="11" name="TextBox 10">
            <a:extLst>
              <a:ext uri="{FF2B5EF4-FFF2-40B4-BE49-F238E27FC236}">
                <a16:creationId xmlns:a16="http://schemas.microsoft.com/office/drawing/2014/main" id="{5B5ACD0C-B312-4671-8B55-BFF644AB4087}"/>
              </a:ext>
            </a:extLst>
          </p:cNvPr>
          <p:cNvSpPr txBox="1"/>
          <p:nvPr/>
        </p:nvSpPr>
        <p:spPr>
          <a:xfrm>
            <a:off x="8229600" y="5376672"/>
            <a:ext cx="3227832"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DM standard</a:t>
            </a:r>
          </a:p>
        </p:txBody>
      </p:sp>
      <p:graphicFrame>
        <p:nvGraphicFramePr>
          <p:cNvPr id="12" name="Table 12">
            <a:extLst>
              <a:ext uri="{FF2B5EF4-FFF2-40B4-BE49-F238E27FC236}">
                <a16:creationId xmlns:a16="http://schemas.microsoft.com/office/drawing/2014/main" id="{6FD07D2E-17F6-440F-986F-E9A7942C687B}"/>
              </a:ext>
            </a:extLst>
          </p:cNvPr>
          <p:cNvGraphicFramePr>
            <a:graphicFrameLocks noGrp="1"/>
          </p:cNvGraphicFramePr>
          <p:nvPr>
            <p:extLst>
              <p:ext uri="{D42A27DB-BD31-4B8C-83A1-F6EECF244321}">
                <p14:modId xmlns:p14="http://schemas.microsoft.com/office/powerpoint/2010/main" val="1648294486"/>
              </p:ext>
            </p:extLst>
          </p:nvPr>
        </p:nvGraphicFramePr>
        <p:xfrm>
          <a:off x="8229600" y="5746004"/>
          <a:ext cx="3493656" cy="370840"/>
        </p:xfrm>
        <a:graphic>
          <a:graphicData uri="http://schemas.openxmlformats.org/drawingml/2006/table">
            <a:tbl>
              <a:tblPr firstRow="1" bandRow="1">
                <a:tableStyleId>{5C22544A-7EE6-4342-B048-85BDC9FD1C3A}</a:tableStyleId>
              </a:tblPr>
              <a:tblGrid>
                <a:gridCol w="1746828">
                  <a:extLst>
                    <a:ext uri="{9D8B030D-6E8A-4147-A177-3AD203B41FA5}">
                      <a16:colId xmlns:a16="http://schemas.microsoft.com/office/drawing/2014/main" val="357993207"/>
                    </a:ext>
                  </a:extLst>
                </a:gridCol>
                <a:gridCol w="1746828">
                  <a:extLst>
                    <a:ext uri="{9D8B030D-6E8A-4147-A177-3AD203B41FA5}">
                      <a16:colId xmlns:a16="http://schemas.microsoft.com/office/drawing/2014/main" val="2537568581"/>
                    </a:ext>
                  </a:extLst>
                </a:gridCol>
              </a:tblGrid>
              <a:tr h="370840">
                <a:tc>
                  <a:txBody>
                    <a:bodyPr/>
                    <a:lstStyle/>
                    <a:p>
                      <a:pPr lvl="0">
                        <a:buNone/>
                      </a:pPr>
                      <a:r>
                        <a:rPr lang="en-US" sz="1050" dirty="0">
                          <a:solidFill>
                            <a:schemeClr val="tx1"/>
                          </a:solidFill>
                        </a:rPr>
                        <a:t>08-10-2022</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1050" b="1" i="0" u="none" strike="noStrike" noProof="0" dirty="0">
                          <a:solidFill>
                            <a:schemeClr val="tx1"/>
                          </a:solidFill>
                          <a:latin typeface="Calibri"/>
                        </a:rPr>
                        <a:t>Max Exceedance: 24.73 ⁰C</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7240217"/>
                  </a:ext>
                </a:extLst>
              </a:tr>
            </a:tbl>
          </a:graphicData>
        </a:graphic>
      </p:graphicFrame>
      <p:pic>
        <p:nvPicPr>
          <p:cNvPr id="14" name="Picture 13" descr="Chart, line chart, histogram&#10;&#10;Description automatically generated">
            <a:extLst>
              <a:ext uri="{FF2B5EF4-FFF2-40B4-BE49-F238E27FC236}">
                <a16:creationId xmlns:a16="http://schemas.microsoft.com/office/drawing/2014/main" id="{F2A6D349-2065-0C71-9D7C-B3D918EBA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76" y="543196"/>
            <a:ext cx="7363070" cy="2964717"/>
          </a:xfrm>
          <a:prstGeom prst="rect">
            <a:avLst/>
          </a:prstGeom>
          <a:ln w="12700">
            <a:solidFill>
              <a:schemeClr val="tx1"/>
            </a:solidFill>
          </a:ln>
        </p:spPr>
      </p:pic>
      <p:sp>
        <p:nvSpPr>
          <p:cNvPr id="9" name="TextBox 8">
            <a:extLst>
              <a:ext uri="{FF2B5EF4-FFF2-40B4-BE49-F238E27FC236}">
                <a16:creationId xmlns:a16="http://schemas.microsoft.com/office/drawing/2014/main" id="{98C28BD1-59C3-8CA7-DBE1-6FC78CC051E3}"/>
              </a:ext>
            </a:extLst>
          </p:cNvPr>
          <p:cNvSpPr txBox="1"/>
          <p:nvPr/>
        </p:nvSpPr>
        <p:spPr>
          <a:xfrm>
            <a:off x="6246628" y="903767"/>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19.25 C on 8/08</a:t>
            </a:r>
            <a:endParaRPr lang="en-US" sz="1100" b="1" dirty="0">
              <a:solidFill>
                <a:srgbClr val="FF0000"/>
              </a:solidFill>
            </a:endParaRPr>
          </a:p>
        </p:txBody>
      </p:sp>
      <p:sp>
        <p:nvSpPr>
          <p:cNvPr id="15" name="TextBox 14">
            <a:extLst>
              <a:ext uri="{FF2B5EF4-FFF2-40B4-BE49-F238E27FC236}">
                <a16:creationId xmlns:a16="http://schemas.microsoft.com/office/drawing/2014/main" id="{05AA50A7-5F99-D27A-24DF-62B1249BC0DA}"/>
              </a:ext>
            </a:extLst>
          </p:cNvPr>
          <p:cNvSpPr txBox="1"/>
          <p:nvPr/>
        </p:nvSpPr>
        <p:spPr>
          <a:xfrm>
            <a:off x="6248400" y="4006702"/>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24.73 C on 8/10</a:t>
            </a:r>
            <a:endParaRPr lang="en-US" sz="1100" b="1" dirty="0">
              <a:solidFill>
                <a:srgbClr val="FF0000"/>
              </a:solidFill>
            </a:endParaRPr>
          </a:p>
        </p:txBody>
      </p:sp>
    </p:spTree>
    <p:extLst>
      <p:ext uri="{BB962C8B-B14F-4D97-AF65-F5344CB8AC3E}">
        <p14:creationId xmlns:p14="http://schemas.microsoft.com/office/powerpoint/2010/main" val="3040167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4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747C00F-A066-4C3B-A5F5-131BEC874CAD}"/>
              </a:ext>
            </a:extLst>
          </p:cNvPr>
          <p:cNvSpPr txBox="1"/>
          <p:nvPr/>
        </p:nvSpPr>
        <p:spPr>
          <a:xfrm>
            <a:off x="10095091" y="5145180"/>
            <a:ext cx="1225119" cy="369332"/>
          </a:xfrm>
          <a:prstGeom prst="rect">
            <a:avLst/>
          </a:prstGeom>
          <a:noFill/>
        </p:spPr>
        <p:txBody>
          <a:bodyPr wrap="square" rtlCol="0">
            <a:spAutoFit/>
          </a:bodyPr>
          <a:lstStyle/>
          <a:p>
            <a:r>
              <a:rPr lang="en-US" dirty="0">
                <a:solidFill>
                  <a:schemeClr val="accent1"/>
                </a:solidFill>
              </a:rPr>
              <a:t>FR-Upper</a:t>
            </a:r>
          </a:p>
        </p:txBody>
      </p:sp>
      <p:sp>
        <p:nvSpPr>
          <p:cNvPr id="14" name="TextBox 13">
            <a:extLst>
              <a:ext uri="{FF2B5EF4-FFF2-40B4-BE49-F238E27FC236}">
                <a16:creationId xmlns:a16="http://schemas.microsoft.com/office/drawing/2014/main" id="{066D58EF-67D3-4AB3-BE68-C57790142CAE}"/>
              </a:ext>
            </a:extLst>
          </p:cNvPr>
          <p:cNvSpPr txBox="1"/>
          <p:nvPr/>
        </p:nvSpPr>
        <p:spPr>
          <a:xfrm>
            <a:off x="10097243" y="2841195"/>
            <a:ext cx="1460558" cy="369332"/>
          </a:xfrm>
          <a:prstGeom prst="rect">
            <a:avLst/>
          </a:prstGeom>
          <a:noFill/>
        </p:spPr>
        <p:txBody>
          <a:bodyPr wrap="square" rtlCol="0">
            <a:spAutoFit/>
          </a:bodyPr>
          <a:lstStyle/>
          <a:p>
            <a:r>
              <a:rPr lang="en-US" dirty="0">
                <a:solidFill>
                  <a:srgbClr val="00B050"/>
                </a:solidFill>
              </a:rPr>
              <a:t>FR-Hwy40GR</a:t>
            </a:r>
          </a:p>
        </p:txBody>
      </p:sp>
      <p:sp>
        <p:nvSpPr>
          <p:cNvPr id="3" name="TextBox 2">
            <a:extLst>
              <a:ext uri="{FF2B5EF4-FFF2-40B4-BE49-F238E27FC236}">
                <a16:creationId xmlns:a16="http://schemas.microsoft.com/office/drawing/2014/main" id="{BA5CA8DE-E162-4BB6-B558-5E6E44D80585}"/>
              </a:ext>
            </a:extLst>
          </p:cNvPr>
          <p:cNvSpPr txBox="1"/>
          <p:nvPr/>
        </p:nvSpPr>
        <p:spPr>
          <a:xfrm>
            <a:off x="2295525" y="5943600"/>
            <a:ext cx="8191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FR-Upper              FR-Rendezvous               FR-</a:t>
            </a:r>
            <a:r>
              <a:rPr lang="en-US" sz="1600" err="1"/>
              <a:t>SpProjD</a:t>
            </a:r>
            <a:r>
              <a:rPr lang="en-US" sz="1600"/>
              <a:t>             FR-</a:t>
            </a:r>
            <a:r>
              <a:rPr lang="en-US" sz="1600" err="1"/>
              <a:t>blwFRCan</a:t>
            </a:r>
            <a:r>
              <a:rPr lang="en-US" sz="1600"/>
              <a:t>              FR-Hwy40GR</a:t>
            </a:r>
            <a:r>
              <a:rPr lang="en-US"/>
              <a:t>  </a:t>
            </a:r>
          </a:p>
        </p:txBody>
      </p:sp>
      <p:cxnSp>
        <p:nvCxnSpPr>
          <p:cNvPr id="4" name="Straight Arrow Connector 3">
            <a:extLst>
              <a:ext uri="{FF2B5EF4-FFF2-40B4-BE49-F238E27FC236}">
                <a16:creationId xmlns:a16="http://schemas.microsoft.com/office/drawing/2014/main" id="{761D0928-6F3C-4756-A163-7AB34B5F02D8}"/>
              </a:ext>
            </a:extLst>
          </p:cNvPr>
          <p:cNvCxnSpPr/>
          <p:nvPr/>
        </p:nvCxnSpPr>
        <p:spPr>
          <a:xfrm>
            <a:off x="3248025" y="6124575"/>
            <a:ext cx="466725" cy="0"/>
          </a:xfrm>
          <a:prstGeom prst="straightConnector1">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E2B38E5-3BF9-4845-B1D8-4E483388919C}"/>
              </a:ext>
            </a:extLst>
          </p:cNvPr>
          <p:cNvCxnSpPr/>
          <p:nvPr/>
        </p:nvCxnSpPr>
        <p:spPr>
          <a:xfrm>
            <a:off x="1885950" y="6124575"/>
            <a:ext cx="409575" cy="0"/>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9E8A1F5-1222-4C16-A494-D8762C64B459}"/>
              </a:ext>
            </a:extLst>
          </p:cNvPr>
          <p:cNvCxnSpPr>
            <a:cxnSpLocks/>
          </p:cNvCxnSpPr>
          <p:nvPr/>
        </p:nvCxnSpPr>
        <p:spPr>
          <a:xfrm>
            <a:off x="5229225" y="6134099"/>
            <a:ext cx="495300" cy="0"/>
          </a:xfrm>
          <a:prstGeom prst="straightConnector1">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DDB5323-4F15-4EE8-952B-DADBF707B09F}"/>
              </a:ext>
            </a:extLst>
          </p:cNvPr>
          <p:cNvCxnSpPr>
            <a:cxnSpLocks/>
          </p:cNvCxnSpPr>
          <p:nvPr/>
        </p:nvCxnSpPr>
        <p:spPr>
          <a:xfrm>
            <a:off x="6810375" y="6134099"/>
            <a:ext cx="409575"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2D8C7A-751F-4931-9ADD-0E30485C16B3}"/>
              </a:ext>
            </a:extLst>
          </p:cNvPr>
          <p:cNvCxnSpPr>
            <a:cxnSpLocks/>
          </p:cNvCxnSpPr>
          <p:nvPr/>
        </p:nvCxnSpPr>
        <p:spPr>
          <a:xfrm>
            <a:off x="8524875" y="6143624"/>
            <a:ext cx="409575" cy="0"/>
          </a:xfrm>
          <a:prstGeom prst="straightConnector1">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21" name="Content Placeholder 20">
            <a:extLst>
              <a:ext uri="{FF2B5EF4-FFF2-40B4-BE49-F238E27FC236}">
                <a16:creationId xmlns:a16="http://schemas.microsoft.com/office/drawing/2014/main" id="{EA27C2CC-8BF8-2C08-0E20-C7ECC865EF45}"/>
              </a:ext>
            </a:extLst>
          </p:cNvPr>
          <p:cNvPicPr>
            <a:picLocks noGrp="1" noChangeAspect="1"/>
          </p:cNvPicPr>
          <p:nvPr>
            <p:ph idx="1"/>
          </p:nvPr>
        </p:nvPicPr>
        <p:blipFill rotWithShape="1">
          <a:blip r:embed="rId2"/>
          <a:srcRect b="5650"/>
          <a:stretch/>
        </p:blipFill>
        <p:spPr>
          <a:xfrm>
            <a:off x="1619216" y="459676"/>
            <a:ext cx="8271087" cy="5608067"/>
          </a:xfrm>
          <a:prstGeom prst="rect">
            <a:avLst/>
          </a:prstGeom>
        </p:spPr>
      </p:pic>
      <p:cxnSp>
        <p:nvCxnSpPr>
          <p:cNvPr id="16" name="Straight Arrow Connector 15">
            <a:extLst>
              <a:ext uri="{FF2B5EF4-FFF2-40B4-BE49-F238E27FC236}">
                <a16:creationId xmlns:a16="http://schemas.microsoft.com/office/drawing/2014/main" id="{DC487930-1D71-4AB5-A4B6-2C2EBFB60392}"/>
              </a:ext>
            </a:extLst>
          </p:cNvPr>
          <p:cNvCxnSpPr>
            <a:cxnSpLocks/>
            <a:stCxn id="14" idx="1"/>
          </p:cNvCxnSpPr>
          <p:nvPr/>
        </p:nvCxnSpPr>
        <p:spPr>
          <a:xfrm flipH="1" flipV="1">
            <a:off x="7918882" y="2479590"/>
            <a:ext cx="2178361" cy="54627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07789E6-5F1C-4D1D-ADFE-B2322626CDB2}"/>
              </a:ext>
            </a:extLst>
          </p:cNvPr>
          <p:cNvCxnSpPr>
            <a:cxnSpLocks/>
            <a:stCxn id="5" idx="1"/>
          </p:cNvCxnSpPr>
          <p:nvPr/>
        </p:nvCxnSpPr>
        <p:spPr>
          <a:xfrm flipH="1" flipV="1">
            <a:off x="9001957" y="4878607"/>
            <a:ext cx="1093134" cy="451239"/>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0A81EF2-8ADF-4E0B-9BB0-7BA8B271FDFF}"/>
              </a:ext>
            </a:extLst>
          </p:cNvPr>
          <p:cNvSpPr txBox="1"/>
          <p:nvPr/>
        </p:nvSpPr>
        <p:spPr>
          <a:xfrm>
            <a:off x="4826704" y="996503"/>
            <a:ext cx="11715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cs typeface="Calibri"/>
              </a:rPr>
              <a:t>Weekly</a:t>
            </a:r>
          </a:p>
        </p:txBody>
      </p:sp>
    </p:spTree>
    <p:extLst>
      <p:ext uri="{BB962C8B-B14F-4D97-AF65-F5344CB8AC3E}">
        <p14:creationId xmlns:p14="http://schemas.microsoft.com/office/powerpoint/2010/main" val="2221680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BD96-BA39-433C-BD40-8DF43E0496CC}"/>
              </a:ext>
            </a:extLst>
          </p:cNvPr>
          <p:cNvSpPr>
            <a:spLocks noGrp="1"/>
          </p:cNvSpPr>
          <p:nvPr>
            <p:ph type="ctrTitle"/>
          </p:nvPr>
        </p:nvSpPr>
        <p:spPr/>
        <p:txBody>
          <a:bodyPr/>
          <a:lstStyle/>
          <a:p>
            <a:pPr algn="ctr"/>
            <a:r>
              <a:rPr lang="en-US" dirty="0"/>
              <a:t>Colorado River Basin</a:t>
            </a:r>
            <a:br>
              <a:rPr lang="en-US" dirty="0"/>
            </a:br>
            <a:r>
              <a:rPr lang="en-US" dirty="0"/>
              <a:t>2022 Summary</a:t>
            </a:r>
          </a:p>
        </p:txBody>
      </p:sp>
    </p:spTree>
    <p:extLst>
      <p:ext uri="{BB962C8B-B14F-4D97-AF65-F5344CB8AC3E}">
        <p14:creationId xmlns:p14="http://schemas.microsoft.com/office/powerpoint/2010/main" val="3041498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05B2A3-836D-46F5-B84A-DB7A8BA5CF63}"/>
              </a:ext>
            </a:extLst>
          </p:cNvPr>
          <p:cNvSpPr>
            <a:spLocks noGrp="1"/>
          </p:cNvSpPr>
          <p:nvPr>
            <p:ph type="title"/>
          </p:nvPr>
        </p:nvSpPr>
        <p:spPr>
          <a:xfrm>
            <a:off x="492369" y="516836"/>
            <a:ext cx="3239121" cy="1783019"/>
          </a:xfrm>
        </p:spPr>
        <p:txBody>
          <a:bodyPr anchor="ctr">
            <a:normAutofit fontScale="90000"/>
          </a:bodyPr>
          <a:lstStyle/>
          <a:p>
            <a:pPr algn="ctr"/>
            <a:r>
              <a:rPr lang="en-US" sz="4400" b="1" dirty="0">
                <a:solidFill>
                  <a:schemeClr val="bg1"/>
                </a:solidFill>
              </a:rPr>
              <a:t>Three Lakes/</a:t>
            </a:r>
            <a:r>
              <a:rPr lang="en-US" sz="4400" b="1">
                <a:solidFill>
                  <a:schemeClr val="bg1"/>
                </a:solidFill>
              </a:rPr>
              <a:t>Colorado River/ Williams Fork</a:t>
            </a:r>
            <a:br>
              <a:rPr lang="en-US" sz="3600" dirty="0"/>
            </a:br>
            <a:endParaRPr lang="en-US" sz="3600">
              <a:solidFill>
                <a:srgbClr val="FFFFFF"/>
              </a:solidFill>
            </a:endParaRPr>
          </a:p>
        </p:txBody>
      </p:sp>
      <p:sp>
        <p:nvSpPr>
          <p:cNvPr id="23" name="Rectangle 2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171B7260-55C1-4866-BAD4-4FB6FAE28FE1}"/>
              </a:ext>
            </a:extLst>
          </p:cNvPr>
          <p:cNvSpPr txBox="1"/>
          <p:nvPr/>
        </p:nvSpPr>
        <p:spPr>
          <a:xfrm>
            <a:off x="4383286" y="271320"/>
            <a:ext cx="7672589" cy="8556188"/>
          </a:xfrm>
          <a:prstGeom prst="rect">
            <a:avLst/>
          </a:prstGeom>
          <a:noFill/>
        </p:spPr>
        <p:txBody>
          <a:bodyPr wrap="square" lIns="91440" tIns="45720" rIns="91440" bIns="45720" rtlCol="0" anchor="t">
            <a:spAutoFit/>
          </a:bodyPr>
          <a:lstStyle/>
          <a:p>
            <a:r>
              <a:rPr lang="en-US" sz="2400" b="1" dirty="0">
                <a:ea typeface="+mn-lt"/>
                <a:cs typeface="+mn-lt"/>
              </a:rPr>
              <a:t> </a:t>
            </a:r>
            <a:r>
              <a:rPr lang="en-US" sz="3200" b="1" dirty="0">
                <a:ea typeface="+mn-lt"/>
                <a:cs typeface="+mn-lt"/>
              </a:rPr>
              <a:t>4</a:t>
            </a:r>
            <a:r>
              <a:rPr lang="en-US" sz="2400" b="1" dirty="0">
                <a:ea typeface="+mn-lt"/>
                <a:cs typeface="+mn-lt"/>
              </a:rPr>
              <a:t> sites above the (DM) state temperature threshold for acute (2-hr) exposure:</a:t>
            </a:r>
          </a:p>
          <a:p>
            <a:pPr marL="285750" indent="-285750">
              <a:buFont typeface="Arial"/>
              <a:buChar char="•"/>
            </a:pPr>
            <a:r>
              <a:rPr lang="en-US" dirty="0">
                <a:ea typeface="+mn-lt"/>
                <a:cs typeface="+mn-lt"/>
              </a:rPr>
              <a:t>(FR 0.1)</a:t>
            </a:r>
            <a:r>
              <a:rPr lang="en-US" sz="1800" u="none" strike="noStrike" kern="1200" dirty="0">
                <a:solidFill>
                  <a:schemeClr val="tx1"/>
                </a:solidFill>
                <a:effectLst/>
                <a:latin typeface="+mn-lt"/>
                <a:ea typeface="+mn-ea"/>
                <a:cs typeface="+mn-cs"/>
              </a:rPr>
              <a:t> Fraser River upstream of confluence with Colorado River</a:t>
            </a:r>
            <a:endParaRPr lang="en-US" dirty="0">
              <a:ea typeface="+mn-lt"/>
              <a:cs typeface="+mn-lt"/>
            </a:endParaRPr>
          </a:p>
          <a:p>
            <a:pPr marL="285750" indent="-285750">
              <a:buFont typeface="Arial"/>
              <a:buChar char="•"/>
            </a:pPr>
            <a:r>
              <a:rPr lang="en-US" dirty="0">
                <a:ea typeface="+mn-lt"/>
                <a:cs typeface="+mn-lt"/>
              </a:rPr>
              <a:t>(CR 22.1)</a:t>
            </a:r>
            <a:r>
              <a:rPr lang="en-US" sz="1800" b="0" i="0" u="none" strike="noStrike" dirty="0">
                <a:solidFill>
                  <a:srgbClr val="000000"/>
                </a:solidFill>
                <a:effectLst/>
                <a:latin typeface="Calibri"/>
              </a:rPr>
              <a:t> Colorado River upstream Hot Sulphur Springs</a:t>
            </a:r>
            <a:endParaRPr lang="en-US" dirty="0">
              <a:ea typeface="+mn-lt"/>
              <a:cs typeface="+mn-lt"/>
            </a:endParaRPr>
          </a:p>
          <a:p>
            <a:pPr marL="285750" indent="-285750">
              <a:buFont typeface="Arial"/>
              <a:buChar char="•"/>
            </a:pPr>
            <a:r>
              <a:rPr lang="en-US" dirty="0">
                <a:ea typeface="+mn-lt"/>
                <a:cs typeface="+mn-lt"/>
              </a:rPr>
              <a:t>(WF 5.5)</a:t>
            </a:r>
            <a:r>
              <a:rPr lang="en-US" sz="1800" b="0" i="0" u="none" strike="noStrike" dirty="0">
                <a:solidFill>
                  <a:srgbClr val="000000"/>
                </a:solidFill>
                <a:latin typeface="Calibri"/>
              </a:rPr>
              <a:t> Williams Fork upstream of Williams Fork Reservoir</a:t>
            </a:r>
            <a:endParaRPr lang="en-US" dirty="0">
              <a:ea typeface="+mn-lt"/>
              <a:cs typeface="+mn-lt"/>
            </a:endParaRPr>
          </a:p>
          <a:p>
            <a:pPr marL="285750" indent="-285750">
              <a:buFont typeface="Arial"/>
              <a:buChar char="•"/>
            </a:pPr>
            <a:r>
              <a:rPr lang="en-US" dirty="0">
                <a:ea typeface="+mn-lt"/>
                <a:cs typeface="+mn-lt"/>
              </a:rPr>
              <a:t>(NF 0.1)</a:t>
            </a:r>
            <a:r>
              <a:rPr lang="en-US" sz="1800" u="none" strike="noStrike" dirty="0">
                <a:effectLst/>
              </a:rPr>
              <a:t> North Fork of Colorado River upstream Shadow Mountain Reservoir</a:t>
            </a:r>
            <a:endParaRPr lang="en-US" sz="1800" b="0" i="0" u="none" strike="noStrike" dirty="0">
              <a:solidFill>
                <a:srgbClr val="000000"/>
              </a:solidFill>
              <a:effectLst/>
              <a:latin typeface="Calibri" panose="020F0502020204030204" pitchFamily="34" charset="0"/>
            </a:endParaRPr>
          </a:p>
          <a:p>
            <a:endParaRPr lang="en-US" dirty="0">
              <a:ea typeface="+mn-lt"/>
              <a:cs typeface="+mn-lt"/>
            </a:endParaRPr>
          </a:p>
          <a:p>
            <a:endParaRPr lang="en-US" dirty="0">
              <a:ea typeface="+mn-lt"/>
              <a:cs typeface="+mn-lt"/>
            </a:endParaRPr>
          </a:p>
          <a:p>
            <a:endParaRPr lang="en-US" sz="2400" b="1" dirty="0">
              <a:ea typeface="+mn-lt"/>
              <a:cs typeface="+mn-lt"/>
            </a:endParaRPr>
          </a:p>
          <a:p>
            <a:r>
              <a:rPr lang="en-US" sz="3200" b="1" dirty="0">
                <a:ea typeface="+mn-lt"/>
                <a:cs typeface="+mn-lt"/>
              </a:rPr>
              <a:t>8</a:t>
            </a:r>
            <a:r>
              <a:rPr lang="en-US" sz="2400" b="1" dirty="0">
                <a:ea typeface="+mn-lt"/>
                <a:cs typeface="+mn-lt"/>
              </a:rPr>
              <a:t> sites above the (WAT) state temperature threshold for chronic (7-day) exposure:</a:t>
            </a:r>
            <a:endParaRPr lang="en-US" dirty="0"/>
          </a:p>
          <a:p>
            <a:pPr marL="285750" indent="-285750">
              <a:buFont typeface="Arial"/>
              <a:buChar char="•"/>
            </a:pPr>
            <a:r>
              <a:rPr lang="en-US" dirty="0">
                <a:ea typeface="+mn-lt"/>
                <a:cs typeface="+mn-lt"/>
              </a:rPr>
              <a:t>(FR 0.1)</a:t>
            </a:r>
            <a:r>
              <a:rPr lang="en-US" sz="1800" u="none" strike="noStrike" kern="1200" dirty="0">
                <a:solidFill>
                  <a:schemeClr val="tx1"/>
                </a:solidFill>
                <a:effectLst/>
                <a:latin typeface="+mn-lt"/>
                <a:ea typeface="+mn-ea"/>
                <a:cs typeface="+mn-cs"/>
              </a:rPr>
              <a:t> Fraser River upstream of confluence with Colorado River</a:t>
            </a:r>
            <a:endParaRPr lang="en-US" dirty="0">
              <a:ea typeface="+mn-lt"/>
              <a:cs typeface="+mn-lt"/>
            </a:endParaRPr>
          </a:p>
          <a:p>
            <a:pPr marL="285750" indent="-285750">
              <a:buFont typeface="Arial"/>
              <a:buChar char="•"/>
            </a:pPr>
            <a:r>
              <a:rPr lang="en-US" dirty="0">
                <a:ea typeface="+mn-lt"/>
                <a:cs typeface="+mn-lt"/>
              </a:rPr>
              <a:t>(CR 22.1)</a:t>
            </a:r>
            <a:r>
              <a:rPr lang="en-US" sz="1800" b="0" i="0" u="none" strike="noStrike" dirty="0">
                <a:solidFill>
                  <a:srgbClr val="000000"/>
                </a:solidFill>
                <a:effectLst/>
                <a:latin typeface="Calibri"/>
              </a:rPr>
              <a:t> Colorado River upstream Hot Sulphur Springs</a:t>
            </a:r>
            <a:endParaRPr lang="en-US" dirty="0">
              <a:ea typeface="+mn-lt"/>
              <a:cs typeface="+mn-lt"/>
            </a:endParaRPr>
          </a:p>
          <a:p>
            <a:pPr marL="285750" indent="-285750">
              <a:buFont typeface="Arial"/>
              <a:buChar char="•"/>
            </a:pPr>
            <a:r>
              <a:rPr lang="en-US" dirty="0">
                <a:ea typeface="+mn-lt"/>
                <a:cs typeface="+mn-lt"/>
              </a:rPr>
              <a:t>(WF 5.5)</a:t>
            </a:r>
            <a:r>
              <a:rPr lang="en-US" sz="1800" b="0" i="0" u="none" strike="noStrike" dirty="0">
                <a:solidFill>
                  <a:srgbClr val="000000"/>
                </a:solidFill>
                <a:latin typeface="Calibri"/>
              </a:rPr>
              <a:t> Williams Fork upstream of Williams Fork Reservoir</a:t>
            </a:r>
            <a:endParaRPr lang="en-US" dirty="0">
              <a:ea typeface="+mn-lt"/>
              <a:cs typeface="+mn-lt"/>
            </a:endParaRPr>
          </a:p>
          <a:p>
            <a:pPr marL="285750" indent="-285750">
              <a:buFont typeface="Arial"/>
              <a:buChar char="•"/>
            </a:pPr>
            <a:r>
              <a:rPr lang="en-US" dirty="0">
                <a:ea typeface="+mn-lt"/>
                <a:cs typeface="+mn-lt"/>
              </a:rPr>
              <a:t>(NF 0.1)</a:t>
            </a:r>
            <a:r>
              <a:rPr lang="en-US" sz="1800" u="none" strike="noStrike" dirty="0">
                <a:effectLst/>
              </a:rPr>
              <a:t> North Fork of Colorado River upstream Shadow Mountain Reservoir</a:t>
            </a:r>
            <a:endParaRPr lang="en-US" sz="1800" b="0" i="0" u="none" strike="noStrike" dirty="0">
              <a:solidFill>
                <a:srgbClr val="000000"/>
              </a:solidFill>
              <a:effectLst/>
              <a:latin typeface="Calibri" panose="020F0502020204030204" pitchFamily="34" charset="0"/>
            </a:endParaRPr>
          </a:p>
          <a:p>
            <a:pPr marL="285750" indent="-285750">
              <a:buFont typeface="Arial"/>
              <a:buChar char="•"/>
            </a:pPr>
            <a:r>
              <a:rPr lang="en-US" dirty="0">
                <a:ea typeface="+mn-lt"/>
                <a:cs typeface="+mn-lt"/>
              </a:rPr>
              <a:t>(CR 19.8)</a:t>
            </a:r>
            <a:r>
              <a:rPr lang="pt-BR" sz="1800" b="0" i="0" u="none" strike="noStrike" dirty="0">
                <a:solidFill>
                  <a:srgbClr val="000000"/>
                </a:solidFill>
                <a:effectLst/>
                <a:latin typeface="Calibri"/>
              </a:rPr>
              <a:t> Colorado River downstream of Byers Canyon</a:t>
            </a:r>
            <a:endParaRPr lang="en-US" dirty="0">
              <a:ea typeface="+mn-lt"/>
              <a:cs typeface="+mn-lt"/>
            </a:endParaRPr>
          </a:p>
          <a:p>
            <a:pPr marL="285750" indent="-285750">
              <a:buFont typeface="Arial"/>
              <a:buChar char="•"/>
            </a:pPr>
            <a:r>
              <a:rPr lang="en-US" dirty="0">
                <a:ea typeface="+mn-lt"/>
                <a:cs typeface="+mn-lt"/>
              </a:rPr>
              <a:t>(CR 18.4)</a:t>
            </a:r>
            <a:r>
              <a:rPr lang="en-US" sz="1800" b="0" i="0" u="none" strike="noStrike" dirty="0">
                <a:solidFill>
                  <a:srgbClr val="000000"/>
                </a:solidFill>
                <a:effectLst/>
                <a:latin typeface="Calibri"/>
              </a:rPr>
              <a:t> Colorado River at Lone Buck</a:t>
            </a:r>
            <a:r>
              <a:rPr lang="en-US" sz="1800" b="0" i="0" u="none" strike="noStrike" dirty="0">
                <a:solidFill>
                  <a:srgbClr val="000000"/>
                </a:solidFill>
                <a:latin typeface="Calibri"/>
              </a:rPr>
              <a:t> </a:t>
            </a:r>
            <a:endParaRPr lang="en-US" dirty="0">
              <a:ea typeface="+mn-lt"/>
              <a:cs typeface="+mn-lt"/>
            </a:endParaRPr>
          </a:p>
          <a:p>
            <a:pPr marL="285750" indent="-285750">
              <a:buFont typeface="Arial"/>
              <a:buChar char="•"/>
            </a:pPr>
            <a:r>
              <a:rPr lang="en-US" dirty="0">
                <a:ea typeface="+mn-lt"/>
                <a:cs typeface="+mn-lt"/>
              </a:rPr>
              <a:t>(CR 16.7)</a:t>
            </a:r>
            <a:r>
              <a:rPr lang="en-US" sz="1800" b="0" i="0" u="none" strike="noStrike" dirty="0">
                <a:solidFill>
                  <a:srgbClr val="000000"/>
                </a:solidFill>
                <a:latin typeface="Calibri"/>
              </a:rPr>
              <a:t> Colorado </a:t>
            </a:r>
            <a:r>
              <a:rPr lang="en-US" sz="1800" b="0" i="0" u="none" strike="noStrike" dirty="0">
                <a:solidFill>
                  <a:srgbClr val="000000"/>
                </a:solidFill>
                <a:latin typeface="+mn-lt"/>
              </a:rPr>
              <a:t>River upstream of Williams Fork</a:t>
            </a:r>
            <a:endParaRPr lang="en-US" dirty="0">
              <a:ea typeface="+mn-lt"/>
              <a:cs typeface="+mn-lt"/>
            </a:endParaRPr>
          </a:p>
          <a:p>
            <a:pPr marL="285750" indent="-285750">
              <a:buFont typeface="Arial"/>
              <a:buChar char="•"/>
            </a:pPr>
            <a:r>
              <a:rPr lang="en-US" dirty="0">
                <a:ea typeface="+mn-lt"/>
                <a:cs typeface="+mn-lt"/>
              </a:rPr>
              <a:t>(CR 44.6)</a:t>
            </a:r>
            <a:r>
              <a:rPr lang="en-US" sz="1800" u="none" strike="noStrike" dirty="0">
                <a:effectLst/>
              </a:rPr>
              <a:t> Colorado River downstream of Shadow Mountain Reservoir</a:t>
            </a:r>
            <a:endParaRPr lang="en-US" sz="1800" b="0" i="0" u="none" strike="noStrike" dirty="0">
              <a:solidFill>
                <a:srgbClr val="000000"/>
              </a:solidFill>
              <a:effectLst/>
              <a:latin typeface="Calibri" panose="020F0502020204030204" pitchFamily="34" charset="0"/>
            </a:endParaRPr>
          </a:p>
          <a:p>
            <a:endParaRPr lang="en-US" dirty="0">
              <a:ea typeface="+mn-lt"/>
              <a:cs typeface="+mn-lt"/>
            </a:endParaRPr>
          </a:p>
          <a:p>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cs typeface="Calibri" panose="020F0502020204030204"/>
            </a:endParaRPr>
          </a:p>
          <a:p>
            <a:pPr marL="285750" indent="-28575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0DE244AD-DA56-452E-928E-E792EE36DA93}"/>
              </a:ext>
            </a:extLst>
          </p:cNvPr>
          <p:cNvSpPr txBox="1"/>
          <p:nvPr/>
        </p:nvSpPr>
        <p:spPr>
          <a:xfrm>
            <a:off x="286327" y="2530764"/>
            <a:ext cx="3546764" cy="3046988"/>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3200" b="1" dirty="0">
                <a:solidFill>
                  <a:srgbClr val="FFFFFF"/>
                </a:solidFill>
              </a:rPr>
              <a:t>25 sites assessed</a:t>
            </a:r>
          </a:p>
          <a:p>
            <a:endParaRPr lang="en-US" sz="3200" b="1" dirty="0">
              <a:solidFill>
                <a:srgbClr val="FFFFFF"/>
              </a:solidFill>
            </a:endParaRPr>
          </a:p>
          <a:p>
            <a:pPr marL="285750" indent="-285750">
              <a:buFont typeface="Wingdings" panose="05000000000000000000" pitchFamily="2" charset="2"/>
              <a:buChar char="Ø"/>
            </a:pPr>
            <a:r>
              <a:rPr lang="en-US" sz="3200" b="1" dirty="0">
                <a:solidFill>
                  <a:srgbClr val="FFFFFF"/>
                </a:solidFill>
              </a:rPr>
              <a:t>8 sites </a:t>
            </a:r>
            <a:r>
              <a:rPr lang="en-US" sz="3200" b="1" dirty="0">
                <a:solidFill>
                  <a:srgbClr val="FFFF00"/>
                </a:solidFill>
              </a:rPr>
              <a:t>not</a:t>
            </a:r>
            <a:r>
              <a:rPr lang="en-US" sz="3200" b="1" dirty="0">
                <a:solidFill>
                  <a:srgbClr val="FFFFFF"/>
                </a:solidFill>
              </a:rPr>
              <a:t> in attainment with state temperature standards</a:t>
            </a:r>
            <a:endParaRPr lang="en-US" sz="3200" dirty="0"/>
          </a:p>
        </p:txBody>
      </p:sp>
    </p:spTree>
    <p:extLst>
      <p:ext uri="{BB962C8B-B14F-4D97-AF65-F5344CB8AC3E}">
        <p14:creationId xmlns:p14="http://schemas.microsoft.com/office/powerpoint/2010/main" val="3891978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D0247-0199-495C-9695-0A44072FA1FF}"/>
              </a:ext>
            </a:extLst>
          </p:cNvPr>
          <p:cNvPicPr>
            <a:picLocks noChangeAspect="1"/>
          </p:cNvPicPr>
          <p:nvPr/>
        </p:nvPicPr>
        <p:blipFill rotWithShape="1">
          <a:blip r:embed="rId3">
            <a:extLst>
              <a:ext uri="{28A0092B-C50C-407E-A947-70E740481C1C}">
                <a14:useLocalDpi xmlns:a14="http://schemas.microsoft.com/office/drawing/2010/main" val="0"/>
              </a:ext>
            </a:extLst>
          </a:blip>
          <a:srcRect l="4332" b="2420"/>
          <a:stretch/>
        </p:blipFill>
        <p:spPr>
          <a:xfrm>
            <a:off x="1097280" y="0"/>
            <a:ext cx="10515600" cy="6837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C84D3D56-C3F9-451B-BDC1-0FF2CBA3BDA9}"/>
              </a:ext>
            </a:extLst>
          </p:cNvPr>
          <p:cNvSpPr txBox="1"/>
          <p:nvPr/>
        </p:nvSpPr>
        <p:spPr>
          <a:xfrm>
            <a:off x="1700855" y="343342"/>
            <a:ext cx="3805209" cy="1569660"/>
          </a:xfrm>
          <a:prstGeom prst="rect">
            <a:avLst/>
          </a:prstGeom>
          <a:solidFill>
            <a:schemeClr val="accent5">
              <a:lumMod val="20000"/>
              <a:lumOff val="80000"/>
              <a:alpha val="51000"/>
            </a:schemeClr>
          </a:solidFill>
        </p:spPr>
        <p:txBody>
          <a:bodyPr wrap="square" rtlCol="0">
            <a:spAutoFit/>
          </a:bodyPr>
          <a:lstStyle/>
          <a:p>
            <a:r>
              <a:rPr lang="en-US" sz="3200" b="1"/>
              <a:t>Colorado River – Headwaters to Windy Gap</a:t>
            </a:r>
          </a:p>
        </p:txBody>
      </p:sp>
    </p:spTree>
    <p:extLst>
      <p:ext uri="{BB962C8B-B14F-4D97-AF65-F5344CB8AC3E}">
        <p14:creationId xmlns:p14="http://schemas.microsoft.com/office/powerpoint/2010/main" val="112929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975076" y="1119504"/>
            <a:ext cx="4146605" cy="523220"/>
          </a:xfrm>
          <a:prstGeom prst="rect">
            <a:avLst/>
          </a:prstGeom>
          <a:noFill/>
        </p:spPr>
        <p:txBody>
          <a:bodyPr wrap="square" rtlCol="0">
            <a:spAutoFit/>
          </a:bodyPr>
          <a:lstStyle/>
          <a:p>
            <a:pPr algn="ctr"/>
            <a:r>
              <a:rPr lang="en-US" sz="2800" b="1">
                <a:solidFill>
                  <a:schemeClr val="bg1"/>
                </a:solidFill>
              </a:rPr>
              <a:t>East Inlet - CSI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a:blip r:embed="rId2"/>
          <a:stretch>
            <a:fillRect/>
          </a:stretch>
        </p:blipFill>
        <p:spPr>
          <a:xfrm>
            <a:off x="7975076" y="1736004"/>
            <a:ext cx="4146605" cy="2977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1553212" y="2422689"/>
            <a:ext cx="568469" cy="49962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080DE6F-4256-488E-941B-5BCE83C10D03}"/>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07312" y="387788"/>
            <a:ext cx="6883453" cy="2736884"/>
          </a:xfrm>
          <a:prstGeom prst="rect">
            <a:avLst/>
          </a:prstGeom>
          <a:ln w="12700">
            <a:solidFill>
              <a:schemeClr val="tx1"/>
            </a:solidFill>
          </a:ln>
        </p:spPr>
      </p:pic>
      <p:pic>
        <p:nvPicPr>
          <p:cNvPr id="3" name="Picture 2">
            <a:extLst>
              <a:ext uri="{FF2B5EF4-FFF2-40B4-BE49-F238E27FC236}">
                <a16:creationId xmlns:a16="http://schemas.microsoft.com/office/drawing/2014/main" id="{4FFEAC6D-23EE-4895-9335-B12459783037}"/>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10541" y="3698330"/>
            <a:ext cx="6876994" cy="2734316"/>
          </a:xfrm>
          <a:prstGeom prst="rect">
            <a:avLst/>
          </a:prstGeom>
          <a:ln w="12700">
            <a:solidFill>
              <a:schemeClr val="tx1"/>
            </a:solidFill>
          </a:ln>
        </p:spPr>
      </p:pic>
      <p:graphicFrame>
        <p:nvGraphicFramePr>
          <p:cNvPr id="9" name="Table 9">
            <a:extLst>
              <a:ext uri="{FF2B5EF4-FFF2-40B4-BE49-F238E27FC236}">
                <a16:creationId xmlns:a16="http://schemas.microsoft.com/office/drawing/2014/main" id="{39DAC8CC-BDC1-24BD-189E-147AF183D924}"/>
              </a:ext>
            </a:extLst>
          </p:cNvPr>
          <p:cNvGraphicFramePr>
            <a:graphicFrameLocks noGrp="1"/>
          </p:cNvGraphicFramePr>
          <p:nvPr>
            <p:extLst>
              <p:ext uri="{D42A27DB-BD31-4B8C-83A1-F6EECF244321}">
                <p14:modId xmlns:p14="http://schemas.microsoft.com/office/powerpoint/2010/main" val="2983010469"/>
              </p:ext>
            </p:extLst>
          </p:nvPr>
        </p:nvGraphicFramePr>
        <p:xfrm>
          <a:off x="8437312" y="5159230"/>
          <a:ext cx="3222132" cy="594742"/>
        </p:xfrm>
        <a:graphic>
          <a:graphicData uri="http://schemas.openxmlformats.org/drawingml/2006/table">
            <a:tbl>
              <a:tblPr firstRow="1" bandRow="1">
                <a:tableStyleId>{073A0DAA-6AF3-43AB-8588-CEC1D06C72B9}</a:tableStyleId>
              </a:tblPr>
              <a:tblGrid>
                <a:gridCol w="1095470">
                  <a:extLst>
                    <a:ext uri="{9D8B030D-6E8A-4147-A177-3AD203B41FA5}">
                      <a16:colId xmlns:a16="http://schemas.microsoft.com/office/drawing/2014/main" val="2278097424"/>
                    </a:ext>
                  </a:extLst>
                </a:gridCol>
                <a:gridCol w="2126662">
                  <a:extLst>
                    <a:ext uri="{9D8B030D-6E8A-4147-A177-3AD203B41FA5}">
                      <a16:colId xmlns:a16="http://schemas.microsoft.com/office/drawing/2014/main" val="3938948191"/>
                    </a:ext>
                  </a:extLst>
                </a:gridCol>
              </a:tblGrid>
              <a:tr h="25869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2022 Above WAT Standard</a:t>
                      </a:r>
                    </a:p>
                  </a:txBody>
                  <a:tcPr/>
                </a:tc>
                <a:tc hMerge="1">
                  <a:txBody>
                    <a:bodyPr/>
                    <a:lstStyle/>
                    <a:p>
                      <a:endParaRPr lang="en-US" dirty="0"/>
                    </a:p>
                  </a:txBody>
                  <a:tcPr/>
                </a:tc>
                <a:extLst>
                  <a:ext uri="{0D108BD9-81ED-4DB2-BD59-A6C34878D82A}">
                    <a16:rowId xmlns:a16="http://schemas.microsoft.com/office/drawing/2014/main" val="1009118146"/>
                  </a:ext>
                </a:extLst>
              </a:tr>
              <a:tr h="289942">
                <a:tc>
                  <a:txBody>
                    <a:bodyPr/>
                    <a:lstStyle/>
                    <a:p>
                      <a:r>
                        <a:rPr lang="en-US" sz="1100" b="1" dirty="0"/>
                        <a:t>10-01-2022</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9.1 ⁰C</a:t>
                      </a:r>
                      <a:endParaRPr lang="en-US" sz="1100" dirty="0"/>
                    </a:p>
                  </a:txBody>
                  <a:tcPr>
                    <a:solidFill>
                      <a:schemeClr val="bg1"/>
                    </a:solidFill>
                  </a:tcPr>
                </a:tc>
                <a:extLst>
                  <a:ext uri="{0D108BD9-81ED-4DB2-BD59-A6C34878D82A}">
                    <a16:rowId xmlns:a16="http://schemas.microsoft.com/office/drawing/2014/main" val="1770329451"/>
                  </a:ext>
                </a:extLst>
              </a:tr>
            </a:tbl>
          </a:graphicData>
        </a:graphic>
      </p:graphicFrame>
    </p:spTree>
    <p:extLst>
      <p:ext uri="{BB962C8B-B14F-4D97-AF65-F5344CB8AC3E}">
        <p14:creationId xmlns:p14="http://schemas.microsoft.com/office/powerpoint/2010/main" val="948171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975076" y="1119504"/>
            <a:ext cx="4146605" cy="523220"/>
          </a:xfrm>
          <a:prstGeom prst="rect">
            <a:avLst/>
          </a:prstGeom>
          <a:noFill/>
        </p:spPr>
        <p:txBody>
          <a:bodyPr wrap="square" rtlCol="0">
            <a:spAutoFit/>
          </a:bodyPr>
          <a:lstStyle/>
          <a:p>
            <a:pPr algn="ctr"/>
            <a:r>
              <a:rPr lang="en-US" sz="2800" b="1">
                <a:solidFill>
                  <a:schemeClr val="bg1"/>
                </a:solidFill>
              </a:rPr>
              <a:t>North Inlet - CSI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a:blip r:embed="rId2"/>
          <a:stretch>
            <a:fillRect/>
          </a:stretch>
        </p:blipFill>
        <p:spPr>
          <a:xfrm>
            <a:off x="7975076" y="1736004"/>
            <a:ext cx="4146605" cy="2977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0751933" y="1691639"/>
            <a:ext cx="607366" cy="39463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9F7C112-5F33-4E50-9A86-A773487B01F3}"/>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07312" y="387788"/>
            <a:ext cx="6883453" cy="2736885"/>
          </a:xfrm>
          <a:prstGeom prst="rect">
            <a:avLst/>
          </a:prstGeom>
          <a:ln w="12700">
            <a:solidFill>
              <a:schemeClr val="tx1"/>
            </a:solidFill>
          </a:ln>
        </p:spPr>
      </p:pic>
      <p:pic>
        <p:nvPicPr>
          <p:cNvPr id="3" name="Picture 2">
            <a:extLst>
              <a:ext uri="{FF2B5EF4-FFF2-40B4-BE49-F238E27FC236}">
                <a16:creationId xmlns:a16="http://schemas.microsoft.com/office/drawing/2014/main" id="{1999BADB-EF96-47E6-9FE3-FC0261455572}"/>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10541" y="3698330"/>
            <a:ext cx="6876994" cy="2734317"/>
          </a:xfrm>
          <a:prstGeom prst="rect">
            <a:avLst/>
          </a:prstGeom>
          <a:ln w="12700">
            <a:solidFill>
              <a:schemeClr val="tx1"/>
            </a:solidFill>
          </a:ln>
        </p:spPr>
      </p:pic>
      <p:graphicFrame>
        <p:nvGraphicFramePr>
          <p:cNvPr id="5" name="Table 9">
            <a:extLst>
              <a:ext uri="{FF2B5EF4-FFF2-40B4-BE49-F238E27FC236}">
                <a16:creationId xmlns:a16="http://schemas.microsoft.com/office/drawing/2014/main" id="{E115E00E-2D22-DBA8-649C-49A2FF1188BC}"/>
              </a:ext>
            </a:extLst>
          </p:cNvPr>
          <p:cNvGraphicFramePr>
            <a:graphicFrameLocks noGrp="1"/>
          </p:cNvGraphicFramePr>
          <p:nvPr>
            <p:extLst>
              <p:ext uri="{D42A27DB-BD31-4B8C-83A1-F6EECF244321}">
                <p14:modId xmlns:p14="http://schemas.microsoft.com/office/powerpoint/2010/main" val="242540612"/>
              </p:ext>
            </p:extLst>
          </p:nvPr>
        </p:nvGraphicFramePr>
        <p:xfrm>
          <a:off x="8437312" y="5159230"/>
          <a:ext cx="3222132" cy="594742"/>
        </p:xfrm>
        <a:graphic>
          <a:graphicData uri="http://schemas.openxmlformats.org/drawingml/2006/table">
            <a:tbl>
              <a:tblPr firstRow="1" bandRow="1">
                <a:tableStyleId>{073A0DAA-6AF3-43AB-8588-CEC1D06C72B9}</a:tableStyleId>
              </a:tblPr>
              <a:tblGrid>
                <a:gridCol w="1331377">
                  <a:extLst>
                    <a:ext uri="{9D8B030D-6E8A-4147-A177-3AD203B41FA5}">
                      <a16:colId xmlns:a16="http://schemas.microsoft.com/office/drawing/2014/main" val="2278097424"/>
                    </a:ext>
                  </a:extLst>
                </a:gridCol>
                <a:gridCol w="1890755">
                  <a:extLst>
                    <a:ext uri="{9D8B030D-6E8A-4147-A177-3AD203B41FA5}">
                      <a16:colId xmlns:a16="http://schemas.microsoft.com/office/drawing/2014/main" val="3938948191"/>
                    </a:ext>
                  </a:extLst>
                </a:gridCol>
              </a:tblGrid>
              <a:tr h="25869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2022 Above WAT Standard</a:t>
                      </a:r>
                    </a:p>
                  </a:txBody>
                  <a:tcPr/>
                </a:tc>
                <a:tc hMerge="1">
                  <a:txBody>
                    <a:bodyPr/>
                    <a:lstStyle/>
                    <a:p>
                      <a:endParaRPr lang="en-US" dirty="0"/>
                    </a:p>
                  </a:txBody>
                  <a:tcPr/>
                </a:tc>
                <a:extLst>
                  <a:ext uri="{0D108BD9-81ED-4DB2-BD59-A6C34878D82A}">
                    <a16:rowId xmlns:a16="http://schemas.microsoft.com/office/drawing/2014/main" val="1009118146"/>
                  </a:ext>
                </a:extLst>
              </a:tr>
              <a:tr h="289942">
                <a:tc>
                  <a:txBody>
                    <a:bodyPr/>
                    <a:lstStyle/>
                    <a:p>
                      <a:r>
                        <a:rPr lang="en-US" sz="1100" b="1" dirty="0"/>
                        <a:t>10/01-10/2/2022</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9.3 ⁰C</a:t>
                      </a:r>
                      <a:endParaRPr lang="en-US" sz="1100" dirty="0"/>
                    </a:p>
                  </a:txBody>
                  <a:tcPr>
                    <a:solidFill>
                      <a:schemeClr val="bg1"/>
                    </a:solidFill>
                  </a:tcPr>
                </a:tc>
                <a:extLst>
                  <a:ext uri="{0D108BD9-81ED-4DB2-BD59-A6C34878D82A}">
                    <a16:rowId xmlns:a16="http://schemas.microsoft.com/office/drawing/2014/main" val="1770329451"/>
                  </a:ext>
                </a:extLst>
              </a:tr>
            </a:tbl>
          </a:graphicData>
        </a:graphic>
      </p:graphicFrame>
    </p:spTree>
    <p:extLst>
      <p:ext uri="{BB962C8B-B14F-4D97-AF65-F5344CB8AC3E}">
        <p14:creationId xmlns:p14="http://schemas.microsoft.com/office/powerpoint/2010/main" val="386959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857380" y="430209"/>
            <a:ext cx="4146605" cy="523220"/>
          </a:xfrm>
          <a:prstGeom prst="rect">
            <a:avLst/>
          </a:prstGeom>
          <a:noFill/>
        </p:spPr>
        <p:txBody>
          <a:bodyPr wrap="square" rtlCol="0">
            <a:spAutoFit/>
          </a:bodyPr>
          <a:lstStyle/>
          <a:p>
            <a:pPr algn="ctr"/>
            <a:r>
              <a:rPr lang="en-US" sz="2800" b="1" dirty="0">
                <a:solidFill>
                  <a:schemeClr val="bg1"/>
                </a:solidFill>
              </a:rPr>
              <a:t>North Fork Colorado - CSI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a:blip r:embed="rId2"/>
          <a:stretch>
            <a:fillRect/>
          </a:stretch>
        </p:blipFill>
        <p:spPr>
          <a:xfrm>
            <a:off x="7734851" y="1105348"/>
            <a:ext cx="4146605" cy="2977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8011533" y="2874862"/>
            <a:ext cx="607366" cy="49962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FF2AE7-3358-47B2-AC8A-1BD0334CD42E}"/>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07313" y="387788"/>
            <a:ext cx="6883450" cy="2736884"/>
          </a:xfrm>
          <a:prstGeom prst="rect">
            <a:avLst/>
          </a:prstGeom>
          <a:ln w="12700">
            <a:solidFill>
              <a:schemeClr val="tx1"/>
            </a:solidFill>
          </a:ln>
        </p:spPr>
      </p:pic>
      <p:pic>
        <p:nvPicPr>
          <p:cNvPr id="12" name="Picture 11">
            <a:extLst>
              <a:ext uri="{FF2B5EF4-FFF2-40B4-BE49-F238E27FC236}">
                <a16:creationId xmlns:a16="http://schemas.microsoft.com/office/drawing/2014/main" id="{D73E4180-1313-4233-AF69-3F273823E733}"/>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10544" y="3698330"/>
            <a:ext cx="6876986" cy="2734314"/>
          </a:xfrm>
          <a:prstGeom prst="rect">
            <a:avLst/>
          </a:prstGeom>
          <a:ln w="12700">
            <a:solidFill>
              <a:schemeClr val="tx1"/>
            </a:solidFill>
          </a:ln>
        </p:spPr>
      </p:pic>
      <p:graphicFrame>
        <p:nvGraphicFramePr>
          <p:cNvPr id="2" name="Table 9">
            <a:extLst>
              <a:ext uri="{FF2B5EF4-FFF2-40B4-BE49-F238E27FC236}">
                <a16:creationId xmlns:a16="http://schemas.microsoft.com/office/drawing/2014/main" id="{ED2DEC23-4BBC-A155-BE28-15E392234584}"/>
              </a:ext>
            </a:extLst>
          </p:cNvPr>
          <p:cNvGraphicFramePr>
            <a:graphicFrameLocks noGrp="1"/>
          </p:cNvGraphicFramePr>
          <p:nvPr>
            <p:extLst>
              <p:ext uri="{D42A27DB-BD31-4B8C-83A1-F6EECF244321}">
                <p14:modId xmlns:p14="http://schemas.microsoft.com/office/powerpoint/2010/main" val="2976941754"/>
              </p:ext>
            </p:extLst>
          </p:nvPr>
        </p:nvGraphicFramePr>
        <p:xfrm>
          <a:off x="8618899" y="4319337"/>
          <a:ext cx="3222132" cy="822960"/>
        </p:xfrm>
        <a:graphic>
          <a:graphicData uri="http://schemas.openxmlformats.org/drawingml/2006/table">
            <a:tbl>
              <a:tblPr firstRow="1" bandRow="1">
                <a:tableStyleId>{073A0DAA-6AF3-43AB-8588-CEC1D06C72B9}</a:tableStyleId>
              </a:tblPr>
              <a:tblGrid>
                <a:gridCol w="1160892">
                  <a:extLst>
                    <a:ext uri="{9D8B030D-6E8A-4147-A177-3AD203B41FA5}">
                      <a16:colId xmlns:a16="http://schemas.microsoft.com/office/drawing/2014/main" val="2278097424"/>
                    </a:ext>
                  </a:extLst>
                </a:gridCol>
                <a:gridCol w="2061240">
                  <a:extLst>
                    <a:ext uri="{9D8B030D-6E8A-4147-A177-3AD203B41FA5}">
                      <a16:colId xmlns:a16="http://schemas.microsoft.com/office/drawing/2014/main" val="3938948191"/>
                    </a:ext>
                  </a:extLst>
                </a:gridCol>
              </a:tblGrid>
              <a:tr h="27093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2022 Above WAT Standard</a:t>
                      </a:r>
                    </a:p>
                  </a:txBody>
                  <a:tcPr/>
                </a:tc>
                <a:tc hMerge="1">
                  <a:txBody>
                    <a:bodyPr/>
                    <a:lstStyle/>
                    <a:p>
                      <a:endParaRPr lang="en-US" dirty="0"/>
                    </a:p>
                  </a:txBody>
                  <a:tcPr/>
                </a:tc>
                <a:extLst>
                  <a:ext uri="{0D108BD9-81ED-4DB2-BD59-A6C34878D82A}">
                    <a16:rowId xmlns:a16="http://schemas.microsoft.com/office/drawing/2014/main" val="1009118146"/>
                  </a:ext>
                </a:extLst>
              </a:tr>
              <a:tr h="230293">
                <a:tc>
                  <a:txBody>
                    <a:bodyPr/>
                    <a:lstStyle/>
                    <a:p>
                      <a:r>
                        <a:rPr lang="en-US" sz="1100" b="1" dirty="0"/>
                        <a:t>8/11-8/17/2022</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Max </a:t>
                      </a:r>
                      <a:r>
                        <a:rPr lang="en-US" sz="1100" b="1" i="0" u="none" strike="noStrike" noProof="0" dirty="0">
                          <a:solidFill>
                            <a:schemeClr val="tx1"/>
                          </a:solidFill>
                          <a:latin typeface="+mn-lt"/>
                        </a:rPr>
                        <a:t>Exceedance</a:t>
                      </a:r>
                      <a:r>
                        <a:rPr lang="en-US" sz="1100" b="1" dirty="0"/>
                        <a:t>: 17.6 </a:t>
                      </a:r>
                      <a:r>
                        <a:rPr lang="en-US" sz="1100" b="1" i="0" u="none" strike="noStrike" noProof="0" dirty="0">
                          <a:solidFill>
                            <a:schemeClr val="tx1"/>
                          </a:solidFill>
                          <a:latin typeface="+mn-lt"/>
                        </a:rPr>
                        <a:t>⁰C</a:t>
                      </a:r>
                      <a:endParaRPr lang="en-US" sz="1100" b="1" dirty="0"/>
                    </a:p>
                  </a:txBody>
                  <a:tcPr marL="45720" marR="45720">
                    <a:solidFill>
                      <a:schemeClr val="bg1"/>
                    </a:solidFill>
                  </a:tcPr>
                </a:tc>
                <a:extLst>
                  <a:ext uri="{0D108BD9-81ED-4DB2-BD59-A6C34878D82A}">
                    <a16:rowId xmlns:a16="http://schemas.microsoft.com/office/drawing/2014/main" val="38259283"/>
                  </a:ext>
                </a:extLst>
              </a:tr>
              <a:tr h="230293">
                <a:tc>
                  <a:txBody>
                    <a:bodyPr/>
                    <a:lstStyle/>
                    <a:p>
                      <a:r>
                        <a:rPr lang="en-US" sz="1100" b="1" dirty="0"/>
                        <a:t>10/1-10/5/2022</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10.3 ⁰C</a:t>
                      </a:r>
                      <a:endParaRPr lang="en-US" sz="1100" dirty="0"/>
                    </a:p>
                  </a:txBody>
                  <a:tcPr marL="45720" marR="45720">
                    <a:solidFill>
                      <a:schemeClr val="bg1"/>
                    </a:solidFill>
                  </a:tcPr>
                </a:tc>
                <a:extLst>
                  <a:ext uri="{0D108BD9-81ED-4DB2-BD59-A6C34878D82A}">
                    <a16:rowId xmlns:a16="http://schemas.microsoft.com/office/drawing/2014/main" val="1770329451"/>
                  </a:ext>
                </a:extLst>
              </a:tr>
            </a:tbl>
          </a:graphicData>
        </a:graphic>
      </p:graphicFrame>
      <p:graphicFrame>
        <p:nvGraphicFramePr>
          <p:cNvPr id="3" name="Table 9">
            <a:extLst>
              <a:ext uri="{FF2B5EF4-FFF2-40B4-BE49-F238E27FC236}">
                <a16:creationId xmlns:a16="http://schemas.microsoft.com/office/drawing/2014/main" id="{088DC4DC-2658-1A99-5E9D-E10EE0BCB331}"/>
              </a:ext>
            </a:extLst>
          </p:cNvPr>
          <p:cNvGraphicFramePr>
            <a:graphicFrameLocks noGrp="1"/>
          </p:cNvGraphicFramePr>
          <p:nvPr>
            <p:extLst>
              <p:ext uri="{D42A27DB-BD31-4B8C-83A1-F6EECF244321}">
                <p14:modId xmlns:p14="http://schemas.microsoft.com/office/powerpoint/2010/main" val="4124472962"/>
              </p:ext>
            </p:extLst>
          </p:nvPr>
        </p:nvGraphicFramePr>
        <p:xfrm>
          <a:off x="8618899" y="5378635"/>
          <a:ext cx="3222132" cy="1082040"/>
        </p:xfrm>
        <a:graphic>
          <a:graphicData uri="http://schemas.openxmlformats.org/drawingml/2006/table">
            <a:tbl>
              <a:tblPr firstRow="1" bandRow="1">
                <a:tableStyleId>{073A0DAA-6AF3-43AB-8588-CEC1D06C72B9}</a:tableStyleId>
              </a:tblPr>
              <a:tblGrid>
                <a:gridCol w="1095470">
                  <a:extLst>
                    <a:ext uri="{9D8B030D-6E8A-4147-A177-3AD203B41FA5}">
                      <a16:colId xmlns:a16="http://schemas.microsoft.com/office/drawing/2014/main" val="2278097424"/>
                    </a:ext>
                  </a:extLst>
                </a:gridCol>
                <a:gridCol w="2126662">
                  <a:extLst>
                    <a:ext uri="{9D8B030D-6E8A-4147-A177-3AD203B41FA5}">
                      <a16:colId xmlns:a16="http://schemas.microsoft.com/office/drawing/2014/main" val="3938948191"/>
                    </a:ext>
                  </a:extLst>
                </a:gridCol>
              </a:tblGrid>
              <a:tr h="28333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2022 Above DM Standard</a:t>
                      </a:r>
                    </a:p>
                  </a:txBody>
                  <a:tcPr/>
                </a:tc>
                <a:tc hMerge="1">
                  <a:txBody>
                    <a:bodyPr/>
                    <a:lstStyle/>
                    <a:p>
                      <a:endParaRPr lang="en-US" dirty="0"/>
                    </a:p>
                  </a:txBody>
                  <a:tcPr/>
                </a:tc>
                <a:extLst>
                  <a:ext uri="{0D108BD9-81ED-4DB2-BD59-A6C34878D82A}">
                    <a16:rowId xmlns:a16="http://schemas.microsoft.com/office/drawing/2014/main" val="1009118146"/>
                  </a:ext>
                </a:extLst>
              </a:tr>
              <a:tr h="240835">
                <a:tc>
                  <a:txBody>
                    <a:bodyPr/>
                    <a:lstStyle/>
                    <a:p>
                      <a:r>
                        <a:rPr lang="en-US" sz="1100" b="1" dirty="0"/>
                        <a:t>7/17/2022</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Max </a:t>
                      </a:r>
                      <a:r>
                        <a:rPr lang="en-US" sz="1100" b="1" i="0" u="none" strike="noStrike" noProof="0" dirty="0">
                          <a:solidFill>
                            <a:schemeClr val="tx1"/>
                          </a:solidFill>
                          <a:latin typeface="+mn-lt"/>
                        </a:rPr>
                        <a:t>Exceedance</a:t>
                      </a:r>
                      <a:r>
                        <a:rPr lang="en-US" sz="1100" b="1" dirty="0"/>
                        <a:t>: 21.8 </a:t>
                      </a:r>
                      <a:r>
                        <a:rPr lang="en-US" sz="1100" b="1" i="0" u="none" strike="noStrike" noProof="0" dirty="0">
                          <a:solidFill>
                            <a:schemeClr val="tx1"/>
                          </a:solidFill>
                          <a:latin typeface="+mn-lt"/>
                        </a:rPr>
                        <a:t>⁰C</a:t>
                      </a:r>
                      <a:endParaRPr lang="en-US" sz="1100" b="1" dirty="0"/>
                    </a:p>
                  </a:txBody>
                  <a:tcPr marL="45720" marR="45720">
                    <a:solidFill>
                      <a:schemeClr val="bg1"/>
                    </a:solidFill>
                  </a:tcPr>
                </a:tc>
                <a:extLst>
                  <a:ext uri="{0D108BD9-81ED-4DB2-BD59-A6C34878D82A}">
                    <a16:rowId xmlns:a16="http://schemas.microsoft.com/office/drawing/2014/main" val="896973427"/>
                  </a:ext>
                </a:extLst>
              </a:tr>
              <a:tr h="240835">
                <a:tc>
                  <a:txBody>
                    <a:bodyPr/>
                    <a:lstStyle/>
                    <a:p>
                      <a:r>
                        <a:rPr lang="en-US" sz="1100" b="1" dirty="0"/>
                        <a:t>8/11/2022</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22.3 ⁰C</a:t>
                      </a:r>
                      <a:endParaRPr lang="en-US" sz="1100" b="1" dirty="0"/>
                    </a:p>
                  </a:txBody>
                  <a:tcPr marL="45720" marR="45720">
                    <a:solidFill>
                      <a:schemeClr val="bg1"/>
                    </a:solidFill>
                  </a:tcPr>
                </a:tc>
                <a:extLst>
                  <a:ext uri="{0D108BD9-81ED-4DB2-BD59-A6C34878D82A}">
                    <a16:rowId xmlns:a16="http://schemas.microsoft.com/office/drawing/2014/main" val="1770329451"/>
                  </a:ext>
                </a:extLst>
              </a:tr>
              <a:tr h="240835">
                <a:tc>
                  <a:txBody>
                    <a:bodyPr/>
                    <a:lstStyle/>
                    <a:p>
                      <a:r>
                        <a:rPr lang="en-US" sz="1100" b="1" dirty="0"/>
                        <a:t>8/13/2022</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22.4 ⁰C</a:t>
                      </a:r>
                      <a:endParaRPr lang="en-US" sz="1100" b="1" dirty="0"/>
                    </a:p>
                  </a:txBody>
                  <a:tcPr marL="45720" marR="45720">
                    <a:solidFill>
                      <a:schemeClr val="bg1"/>
                    </a:solidFill>
                  </a:tcPr>
                </a:tc>
                <a:extLst>
                  <a:ext uri="{0D108BD9-81ED-4DB2-BD59-A6C34878D82A}">
                    <a16:rowId xmlns:a16="http://schemas.microsoft.com/office/drawing/2014/main" val="3562298009"/>
                  </a:ext>
                </a:extLst>
              </a:tr>
            </a:tbl>
          </a:graphicData>
        </a:graphic>
      </p:graphicFrame>
    </p:spTree>
    <p:extLst>
      <p:ext uri="{BB962C8B-B14F-4D97-AF65-F5344CB8AC3E}">
        <p14:creationId xmlns:p14="http://schemas.microsoft.com/office/powerpoint/2010/main" val="909962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902614" y="244445"/>
            <a:ext cx="4146605" cy="1384995"/>
          </a:xfrm>
          <a:prstGeom prst="rect">
            <a:avLst/>
          </a:prstGeom>
          <a:noFill/>
        </p:spPr>
        <p:txBody>
          <a:bodyPr wrap="square" rtlCol="0">
            <a:spAutoFit/>
          </a:bodyPr>
          <a:lstStyle/>
          <a:p>
            <a:pPr algn="ctr"/>
            <a:r>
              <a:rPr lang="en-US" sz="2800" b="1" dirty="0">
                <a:solidFill>
                  <a:schemeClr val="bg1"/>
                </a:solidFill>
              </a:rPr>
              <a:t>GCWIN/NW Site</a:t>
            </a:r>
          </a:p>
          <a:p>
            <a:pPr algn="ctr"/>
            <a:r>
              <a:rPr lang="en-US" sz="2800" b="1" dirty="0">
                <a:solidFill>
                  <a:schemeClr val="bg1"/>
                </a:solidFill>
              </a:rPr>
              <a:t>Colorado downstream Shadow Mountain - CSI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a:blip r:embed="rId2"/>
          <a:stretch>
            <a:fillRect/>
          </a:stretch>
        </p:blipFill>
        <p:spPr>
          <a:xfrm>
            <a:off x="7902614" y="1654008"/>
            <a:ext cx="4146605" cy="2977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9231974" y="4156607"/>
            <a:ext cx="607366" cy="49962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1A82070-E5B9-4795-8053-97A1F7D31374}"/>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07312" y="387788"/>
            <a:ext cx="6883453" cy="2736884"/>
          </a:xfrm>
          <a:prstGeom prst="rect">
            <a:avLst/>
          </a:prstGeom>
          <a:ln w="12700">
            <a:solidFill>
              <a:schemeClr val="tx1"/>
            </a:solidFill>
          </a:ln>
        </p:spPr>
      </p:pic>
      <p:pic>
        <p:nvPicPr>
          <p:cNvPr id="3" name="Picture 2">
            <a:extLst>
              <a:ext uri="{FF2B5EF4-FFF2-40B4-BE49-F238E27FC236}">
                <a16:creationId xmlns:a16="http://schemas.microsoft.com/office/drawing/2014/main" id="{A277E116-F2CE-412B-ACE9-F37C8624D6DE}"/>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10541" y="3698330"/>
            <a:ext cx="6876994" cy="2734317"/>
          </a:xfrm>
          <a:prstGeom prst="rect">
            <a:avLst/>
          </a:prstGeom>
          <a:ln w="12700">
            <a:solidFill>
              <a:schemeClr val="tx1"/>
            </a:solidFill>
          </a:ln>
        </p:spPr>
      </p:pic>
      <p:graphicFrame>
        <p:nvGraphicFramePr>
          <p:cNvPr id="5" name="Table 9">
            <a:extLst>
              <a:ext uri="{FF2B5EF4-FFF2-40B4-BE49-F238E27FC236}">
                <a16:creationId xmlns:a16="http://schemas.microsoft.com/office/drawing/2014/main" id="{E0825428-FC40-C1BD-6CDA-7885CBD10AE5}"/>
              </a:ext>
            </a:extLst>
          </p:cNvPr>
          <p:cNvGraphicFramePr>
            <a:graphicFrameLocks noGrp="1"/>
          </p:cNvGraphicFramePr>
          <p:nvPr>
            <p:extLst>
              <p:ext uri="{D42A27DB-BD31-4B8C-83A1-F6EECF244321}">
                <p14:modId xmlns:p14="http://schemas.microsoft.com/office/powerpoint/2010/main" val="2851593874"/>
              </p:ext>
            </p:extLst>
          </p:nvPr>
        </p:nvGraphicFramePr>
        <p:xfrm>
          <a:off x="8364850" y="4906621"/>
          <a:ext cx="3222132" cy="884684"/>
        </p:xfrm>
        <a:graphic>
          <a:graphicData uri="http://schemas.openxmlformats.org/drawingml/2006/table">
            <a:tbl>
              <a:tblPr firstRow="1" bandRow="1">
                <a:tableStyleId>{073A0DAA-6AF3-43AB-8588-CEC1D06C72B9}</a:tableStyleId>
              </a:tblPr>
              <a:tblGrid>
                <a:gridCol w="1095470">
                  <a:extLst>
                    <a:ext uri="{9D8B030D-6E8A-4147-A177-3AD203B41FA5}">
                      <a16:colId xmlns:a16="http://schemas.microsoft.com/office/drawing/2014/main" val="2278097424"/>
                    </a:ext>
                  </a:extLst>
                </a:gridCol>
                <a:gridCol w="2126662">
                  <a:extLst>
                    <a:ext uri="{9D8B030D-6E8A-4147-A177-3AD203B41FA5}">
                      <a16:colId xmlns:a16="http://schemas.microsoft.com/office/drawing/2014/main" val="3938948191"/>
                    </a:ext>
                  </a:extLst>
                </a:gridCol>
              </a:tblGrid>
              <a:tr h="25869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2022 Above WAT Standard</a:t>
                      </a:r>
                    </a:p>
                  </a:txBody>
                  <a:tcPr/>
                </a:tc>
                <a:tc hMerge="1">
                  <a:txBody>
                    <a:bodyPr/>
                    <a:lstStyle/>
                    <a:p>
                      <a:endParaRPr lang="en-US" dirty="0"/>
                    </a:p>
                  </a:txBody>
                  <a:tcPr/>
                </a:tc>
                <a:extLst>
                  <a:ext uri="{0D108BD9-81ED-4DB2-BD59-A6C34878D82A}">
                    <a16:rowId xmlns:a16="http://schemas.microsoft.com/office/drawing/2014/main" val="1009118146"/>
                  </a:ext>
                </a:extLst>
              </a:tr>
              <a:tr h="289942">
                <a:tc>
                  <a:txBody>
                    <a:bodyPr/>
                    <a:lstStyle/>
                    <a:p>
                      <a:r>
                        <a:rPr lang="en-US" sz="1100" b="1" dirty="0"/>
                        <a:t>5/16-5/31/22</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10.4 ⁰C</a:t>
                      </a:r>
                      <a:endParaRPr lang="en-US" sz="1100" dirty="0"/>
                    </a:p>
                  </a:txBody>
                  <a:tcPr>
                    <a:solidFill>
                      <a:schemeClr val="bg1"/>
                    </a:solidFill>
                  </a:tcPr>
                </a:tc>
                <a:extLst>
                  <a:ext uri="{0D108BD9-81ED-4DB2-BD59-A6C34878D82A}">
                    <a16:rowId xmlns:a16="http://schemas.microsoft.com/office/drawing/2014/main" val="46546317"/>
                  </a:ext>
                </a:extLst>
              </a:tr>
              <a:tr h="289942">
                <a:tc>
                  <a:txBody>
                    <a:bodyPr/>
                    <a:lstStyle/>
                    <a:p>
                      <a:r>
                        <a:rPr lang="en-US" sz="1100" b="1" dirty="0"/>
                        <a:t>10/1-10/19/22</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12.6 ⁰C</a:t>
                      </a:r>
                      <a:endParaRPr lang="en-US" sz="1100" dirty="0"/>
                    </a:p>
                  </a:txBody>
                  <a:tcPr>
                    <a:solidFill>
                      <a:schemeClr val="bg1"/>
                    </a:solidFill>
                  </a:tcPr>
                </a:tc>
                <a:extLst>
                  <a:ext uri="{0D108BD9-81ED-4DB2-BD59-A6C34878D82A}">
                    <a16:rowId xmlns:a16="http://schemas.microsoft.com/office/drawing/2014/main" val="1770329451"/>
                  </a:ext>
                </a:extLst>
              </a:tr>
            </a:tbl>
          </a:graphicData>
        </a:graphic>
      </p:graphicFrame>
    </p:spTree>
    <p:extLst>
      <p:ext uri="{BB962C8B-B14F-4D97-AF65-F5344CB8AC3E}">
        <p14:creationId xmlns:p14="http://schemas.microsoft.com/office/powerpoint/2010/main" val="3044759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820358" y="387788"/>
            <a:ext cx="4146605" cy="1384995"/>
          </a:xfrm>
          <a:prstGeom prst="rect">
            <a:avLst/>
          </a:prstGeom>
          <a:noFill/>
        </p:spPr>
        <p:txBody>
          <a:bodyPr wrap="square" rtlCol="0">
            <a:spAutoFit/>
          </a:bodyPr>
          <a:lstStyle/>
          <a:p>
            <a:pPr algn="ctr"/>
            <a:r>
              <a:rPr lang="en-US" sz="2800" b="1" dirty="0">
                <a:solidFill>
                  <a:schemeClr val="bg1"/>
                </a:solidFill>
              </a:rPr>
              <a:t>Northern Water Site</a:t>
            </a:r>
          </a:p>
          <a:p>
            <a:pPr algn="ctr"/>
            <a:r>
              <a:rPr lang="en-US" sz="2800" b="1" dirty="0">
                <a:solidFill>
                  <a:schemeClr val="bg1"/>
                </a:solidFill>
              </a:rPr>
              <a:t>Colorado downstream Shadow Mountain - CSI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a:blip r:embed="rId2"/>
          <a:stretch>
            <a:fillRect/>
          </a:stretch>
        </p:blipFill>
        <p:spPr>
          <a:xfrm>
            <a:off x="7820358" y="1852557"/>
            <a:ext cx="4146605" cy="2977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9096172" y="4327557"/>
            <a:ext cx="607366" cy="50265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760BAE5-A265-4FAA-85AB-255DD87BCF35}"/>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07312" y="387788"/>
            <a:ext cx="6883453" cy="2736885"/>
          </a:xfrm>
          <a:prstGeom prst="rect">
            <a:avLst/>
          </a:prstGeom>
          <a:ln w="12700">
            <a:solidFill>
              <a:schemeClr val="tx1"/>
            </a:solidFill>
          </a:ln>
        </p:spPr>
      </p:pic>
      <p:pic>
        <p:nvPicPr>
          <p:cNvPr id="3" name="Picture 2">
            <a:extLst>
              <a:ext uri="{FF2B5EF4-FFF2-40B4-BE49-F238E27FC236}">
                <a16:creationId xmlns:a16="http://schemas.microsoft.com/office/drawing/2014/main" id="{F8659D12-3717-4C35-B22B-2336CB6DBDEA}"/>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10541" y="3698330"/>
            <a:ext cx="6876994" cy="2734317"/>
          </a:xfrm>
          <a:prstGeom prst="rect">
            <a:avLst/>
          </a:prstGeom>
          <a:ln w="12700">
            <a:solidFill>
              <a:schemeClr val="tx1"/>
            </a:solidFill>
          </a:ln>
        </p:spPr>
      </p:pic>
      <p:graphicFrame>
        <p:nvGraphicFramePr>
          <p:cNvPr id="10" name="Table 9">
            <a:extLst>
              <a:ext uri="{FF2B5EF4-FFF2-40B4-BE49-F238E27FC236}">
                <a16:creationId xmlns:a16="http://schemas.microsoft.com/office/drawing/2014/main" id="{C8A140C6-4D7E-C72D-FCED-D399F40130E9}"/>
              </a:ext>
            </a:extLst>
          </p:cNvPr>
          <p:cNvGraphicFramePr>
            <a:graphicFrameLocks noGrp="1"/>
          </p:cNvGraphicFramePr>
          <p:nvPr>
            <p:extLst>
              <p:ext uri="{D42A27DB-BD31-4B8C-83A1-F6EECF244321}">
                <p14:modId xmlns:p14="http://schemas.microsoft.com/office/powerpoint/2010/main" val="471215916"/>
              </p:ext>
            </p:extLst>
          </p:nvPr>
        </p:nvGraphicFramePr>
        <p:xfrm>
          <a:off x="8428777" y="5133313"/>
          <a:ext cx="3185366" cy="860712"/>
        </p:xfrm>
        <a:graphic>
          <a:graphicData uri="http://schemas.openxmlformats.org/drawingml/2006/table">
            <a:tbl>
              <a:tblPr firstRow="1" bandRow="1">
                <a:tableStyleId>{073A0DAA-6AF3-43AB-8588-CEC1D06C72B9}</a:tableStyleId>
              </a:tblPr>
              <a:tblGrid>
                <a:gridCol w="1082970">
                  <a:extLst>
                    <a:ext uri="{9D8B030D-6E8A-4147-A177-3AD203B41FA5}">
                      <a16:colId xmlns:a16="http://schemas.microsoft.com/office/drawing/2014/main" val="2278097424"/>
                    </a:ext>
                  </a:extLst>
                </a:gridCol>
                <a:gridCol w="2102396">
                  <a:extLst>
                    <a:ext uri="{9D8B030D-6E8A-4147-A177-3AD203B41FA5}">
                      <a16:colId xmlns:a16="http://schemas.microsoft.com/office/drawing/2014/main" val="3938948191"/>
                    </a:ext>
                  </a:extLst>
                </a:gridCol>
              </a:tblGrid>
              <a:tr h="2922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2022 Above WAT Standard</a:t>
                      </a:r>
                    </a:p>
                  </a:txBody>
                  <a:tcPr/>
                </a:tc>
                <a:tc hMerge="1">
                  <a:txBody>
                    <a:bodyPr/>
                    <a:lstStyle/>
                    <a:p>
                      <a:endParaRPr lang="en-US" dirty="0"/>
                    </a:p>
                  </a:txBody>
                  <a:tcPr/>
                </a:tc>
                <a:extLst>
                  <a:ext uri="{0D108BD9-81ED-4DB2-BD59-A6C34878D82A}">
                    <a16:rowId xmlns:a16="http://schemas.microsoft.com/office/drawing/2014/main" val="1009118146"/>
                  </a:ext>
                </a:extLst>
              </a:tr>
              <a:tr h="277956">
                <a:tc>
                  <a:txBody>
                    <a:bodyPr/>
                    <a:lstStyle/>
                    <a:p>
                      <a:r>
                        <a:rPr lang="en-US" sz="1100" b="1" dirty="0"/>
                        <a:t>5/16-5/31/22</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10.5 ⁰C</a:t>
                      </a:r>
                      <a:endParaRPr lang="en-US" sz="1100" dirty="0"/>
                    </a:p>
                  </a:txBody>
                  <a:tcPr>
                    <a:solidFill>
                      <a:schemeClr val="bg1"/>
                    </a:solidFill>
                  </a:tcPr>
                </a:tc>
                <a:extLst>
                  <a:ext uri="{0D108BD9-81ED-4DB2-BD59-A6C34878D82A}">
                    <a16:rowId xmlns:a16="http://schemas.microsoft.com/office/drawing/2014/main" val="46546317"/>
                  </a:ext>
                </a:extLst>
              </a:tr>
              <a:tr h="277956">
                <a:tc>
                  <a:txBody>
                    <a:bodyPr/>
                    <a:lstStyle/>
                    <a:p>
                      <a:r>
                        <a:rPr lang="en-US" sz="1100" b="1" dirty="0"/>
                        <a:t>10/1-10/19/22</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12.7 ⁰C</a:t>
                      </a:r>
                      <a:endParaRPr lang="en-US" sz="1100" dirty="0"/>
                    </a:p>
                  </a:txBody>
                  <a:tcPr>
                    <a:solidFill>
                      <a:schemeClr val="bg1"/>
                    </a:solidFill>
                  </a:tcPr>
                </a:tc>
                <a:extLst>
                  <a:ext uri="{0D108BD9-81ED-4DB2-BD59-A6C34878D82A}">
                    <a16:rowId xmlns:a16="http://schemas.microsoft.com/office/drawing/2014/main" val="1770329451"/>
                  </a:ext>
                </a:extLst>
              </a:tr>
            </a:tbl>
          </a:graphicData>
        </a:graphic>
      </p:graphicFrame>
    </p:spTree>
    <p:extLst>
      <p:ext uri="{BB962C8B-B14F-4D97-AF65-F5344CB8AC3E}">
        <p14:creationId xmlns:p14="http://schemas.microsoft.com/office/powerpoint/2010/main" val="296624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B7AF614F-5BC3-4086-99F5-B87C5847A07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C0B6A93-15C2-424E-BE52-A367306F8BAF}"/>
              </a:ext>
            </a:extLst>
          </p:cNvPr>
          <p:cNvSpPr>
            <a:spLocks noGrp="1"/>
          </p:cNvSpPr>
          <p:nvPr>
            <p:ph type="title"/>
          </p:nvPr>
        </p:nvSpPr>
        <p:spPr>
          <a:xfrm>
            <a:off x="492370" y="516835"/>
            <a:ext cx="3084844" cy="2178501"/>
          </a:xfrm>
        </p:spPr>
        <p:txBody>
          <a:bodyPr anchor="ctr">
            <a:normAutofit fontScale="90000"/>
          </a:bodyPr>
          <a:lstStyle/>
          <a:p>
            <a:r>
              <a:rPr lang="en-US" sz="4400" b="1">
                <a:solidFill>
                  <a:srgbClr val="FFFFFF"/>
                </a:solidFill>
              </a:rPr>
              <a:t>Colorado Temperature Standards </a:t>
            </a:r>
            <a:br>
              <a:rPr lang="en-US" sz="4400" b="1"/>
            </a:br>
            <a:endParaRPr lang="en-US" sz="4400" b="1">
              <a:solidFill>
                <a:srgbClr val="FFFFFF"/>
              </a:solidFill>
            </a:endParaRPr>
          </a:p>
        </p:txBody>
      </p:sp>
      <p:graphicFrame>
        <p:nvGraphicFramePr>
          <p:cNvPr id="5" name="Content Placeholder 2">
            <a:extLst>
              <a:ext uri="{FF2B5EF4-FFF2-40B4-BE49-F238E27FC236}">
                <a16:creationId xmlns:a16="http://schemas.microsoft.com/office/drawing/2014/main" id="{586028FB-DF3F-4E65-8A0C-C254486425DF}"/>
              </a:ext>
            </a:extLst>
          </p:cNvPr>
          <p:cNvGraphicFramePr>
            <a:graphicFrameLocks noGrp="1"/>
          </p:cNvGraphicFramePr>
          <p:nvPr>
            <p:ph idx="1"/>
            <p:extLst>
              <p:ext uri="{D42A27DB-BD31-4B8C-83A1-F6EECF244321}">
                <p14:modId xmlns:p14="http://schemas.microsoft.com/office/powerpoint/2010/main" val="1299224272"/>
              </p:ext>
            </p:extLst>
          </p:nvPr>
        </p:nvGraphicFramePr>
        <p:xfrm>
          <a:off x="4402261" y="79369"/>
          <a:ext cx="7483745" cy="6048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B239D500-3D71-4D4D-88FE-7F17BACB421E}"/>
              </a:ext>
            </a:extLst>
          </p:cNvPr>
          <p:cNvSpPr/>
          <p:nvPr/>
        </p:nvSpPr>
        <p:spPr>
          <a:xfrm>
            <a:off x="4402261" y="6128239"/>
            <a:ext cx="7484939" cy="571264"/>
          </a:xfrm>
          <a:prstGeom prst="rect">
            <a:avLst/>
          </a:prstGeom>
          <a:solidFill>
            <a:schemeClr val="accent6">
              <a:lumMod val="75000"/>
            </a:schemeClr>
          </a:solidFill>
          <a:ln>
            <a:solidFill>
              <a:schemeClr val="accent6">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Assessment Period:  Previous 5 years</a:t>
            </a:r>
          </a:p>
        </p:txBody>
      </p:sp>
      <p:sp>
        <p:nvSpPr>
          <p:cNvPr id="4" name="TextBox 3">
            <a:extLst>
              <a:ext uri="{FF2B5EF4-FFF2-40B4-BE49-F238E27FC236}">
                <a16:creationId xmlns:a16="http://schemas.microsoft.com/office/drawing/2014/main" id="{29DC7AF0-184D-4F5A-BC17-776AC4ED3AD7}"/>
              </a:ext>
            </a:extLst>
          </p:cNvPr>
          <p:cNvSpPr txBox="1"/>
          <p:nvPr/>
        </p:nvSpPr>
        <p:spPr>
          <a:xfrm>
            <a:off x="413238" y="6289675"/>
            <a:ext cx="3163976" cy="646331"/>
          </a:xfrm>
          <a:prstGeom prst="rect">
            <a:avLst/>
          </a:prstGeom>
          <a:noFill/>
        </p:spPr>
        <p:txBody>
          <a:bodyPr wrap="square" rtlCol="0">
            <a:spAutoFit/>
          </a:bodyPr>
          <a:lstStyle/>
          <a:p>
            <a:r>
              <a:rPr lang="en-US" i="1">
                <a:solidFill>
                  <a:schemeClr val="bg1"/>
                </a:solidFill>
              </a:rPr>
              <a:t>All temperature standards in ⁰C</a:t>
            </a:r>
          </a:p>
          <a:p>
            <a:endParaRPr lang="en-US" i="1">
              <a:solidFill>
                <a:schemeClr val="bg1"/>
              </a:solidFill>
            </a:endParaRPr>
          </a:p>
        </p:txBody>
      </p:sp>
      <p:sp>
        <p:nvSpPr>
          <p:cNvPr id="15" name="TextBox 14">
            <a:extLst>
              <a:ext uri="{FF2B5EF4-FFF2-40B4-BE49-F238E27FC236}">
                <a16:creationId xmlns:a16="http://schemas.microsoft.com/office/drawing/2014/main" id="{847DA2B3-331B-4A7B-85AF-AC43E58F97DE}"/>
              </a:ext>
            </a:extLst>
          </p:cNvPr>
          <p:cNvSpPr txBox="1"/>
          <p:nvPr/>
        </p:nvSpPr>
        <p:spPr>
          <a:xfrm>
            <a:off x="496558" y="2739426"/>
            <a:ext cx="316397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ea typeface="+mn-lt"/>
                <a:cs typeface="+mn-lt"/>
              </a:rPr>
              <a:t>The chronic standard protects fish from conditions that might reduce their growth and reproduction.</a:t>
            </a:r>
            <a:endParaRPr lang="en-US"/>
          </a:p>
          <a:p>
            <a:pPr marL="285750" indent="-285750">
              <a:buFont typeface="Arial" panose="020B0604020202020204" pitchFamily="34" charset="0"/>
              <a:buChar char="•"/>
            </a:pPr>
            <a:endParaRPr lang="en-US">
              <a:ea typeface="+mn-lt"/>
              <a:cs typeface="+mn-lt"/>
            </a:endParaRPr>
          </a:p>
          <a:p>
            <a:pPr marL="285750" indent="-285750">
              <a:buFont typeface="Arial" panose="020B0604020202020204" pitchFamily="34" charset="0"/>
              <a:buChar char="•"/>
            </a:pPr>
            <a:r>
              <a:rPr lang="en-US">
                <a:ea typeface="+mn-lt"/>
                <a:cs typeface="+mn-lt"/>
              </a:rPr>
              <a:t>The acute standard protects fish from temperatures that could result in fatality. </a:t>
            </a:r>
          </a:p>
        </p:txBody>
      </p:sp>
    </p:spTree>
    <p:extLst>
      <p:ext uri="{BB962C8B-B14F-4D97-AF65-F5344CB8AC3E}">
        <p14:creationId xmlns:p14="http://schemas.microsoft.com/office/powerpoint/2010/main" val="2350171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531511" y="737532"/>
            <a:ext cx="4515352" cy="954107"/>
          </a:xfrm>
          <a:prstGeom prst="rect">
            <a:avLst/>
          </a:prstGeom>
          <a:noFill/>
        </p:spPr>
        <p:txBody>
          <a:bodyPr wrap="square" rtlCol="0">
            <a:spAutoFit/>
          </a:bodyPr>
          <a:lstStyle/>
          <a:p>
            <a:pPr algn="ctr"/>
            <a:r>
              <a:rPr lang="en-US" sz="2800" b="1">
                <a:solidFill>
                  <a:schemeClr val="bg1"/>
                </a:solidFill>
              </a:rPr>
              <a:t>Colorado upstream Granby Reservoir - CSI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rotWithShape="1">
          <a:blip r:embed="rId2">
            <a:extLst>
              <a:ext uri="{28A0092B-C50C-407E-A947-70E740481C1C}">
                <a14:useLocalDpi xmlns:a14="http://schemas.microsoft.com/office/drawing/2010/main" val="0"/>
              </a:ext>
            </a:extLst>
          </a:blip>
          <a:srcRect l="4285"/>
          <a:stretch/>
        </p:blipFill>
        <p:spPr>
          <a:xfrm>
            <a:off x="7531510" y="1875933"/>
            <a:ext cx="4608170" cy="2673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9531912" y="1875932"/>
            <a:ext cx="607366" cy="43128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8D2996-C152-40A7-ACD0-0FE0E5BFB438}"/>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07312" y="387788"/>
            <a:ext cx="6883453" cy="2736885"/>
          </a:xfrm>
          <a:prstGeom prst="rect">
            <a:avLst/>
          </a:prstGeom>
          <a:ln w="12700">
            <a:solidFill>
              <a:schemeClr val="tx1"/>
            </a:solidFill>
          </a:ln>
        </p:spPr>
      </p:pic>
      <p:pic>
        <p:nvPicPr>
          <p:cNvPr id="3" name="Picture 2">
            <a:extLst>
              <a:ext uri="{FF2B5EF4-FFF2-40B4-BE49-F238E27FC236}">
                <a16:creationId xmlns:a16="http://schemas.microsoft.com/office/drawing/2014/main" id="{E23EE7C3-3C3B-4731-A8E1-414A0D5D6A67}"/>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10541" y="3698330"/>
            <a:ext cx="6876994" cy="2734317"/>
          </a:xfrm>
          <a:prstGeom prst="rect">
            <a:avLst/>
          </a:prstGeom>
          <a:ln w="12700">
            <a:solidFill>
              <a:schemeClr val="tx1"/>
            </a:solidFill>
          </a:ln>
        </p:spPr>
      </p:pic>
    </p:spTree>
    <p:extLst>
      <p:ext uri="{BB962C8B-B14F-4D97-AF65-F5344CB8AC3E}">
        <p14:creationId xmlns:p14="http://schemas.microsoft.com/office/powerpoint/2010/main" val="3007665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377508" y="1228292"/>
            <a:ext cx="4598887" cy="523220"/>
          </a:xfrm>
          <a:prstGeom prst="rect">
            <a:avLst/>
          </a:prstGeom>
          <a:noFill/>
        </p:spPr>
        <p:txBody>
          <a:bodyPr wrap="square" rtlCol="0">
            <a:spAutoFit/>
          </a:bodyPr>
          <a:lstStyle/>
          <a:p>
            <a:pPr algn="ctr"/>
            <a:r>
              <a:rPr lang="en-US" sz="2800" b="1">
                <a:solidFill>
                  <a:schemeClr val="bg1"/>
                </a:solidFill>
              </a:rPr>
              <a:t>Roaring Fork - CSI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rotWithShape="1">
          <a:blip r:embed="rId2">
            <a:extLst>
              <a:ext uri="{28A0092B-C50C-407E-A947-70E740481C1C}">
                <a14:useLocalDpi xmlns:a14="http://schemas.microsoft.com/office/drawing/2010/main" val="0"/>
              </a:ext>
            </a:extLst>
          </a:blip>
          <a:srcRect l="4285"/>
          <a:stretch/>
        </p:blipFill>
        <p:spPr>
          <a:xfrm>
            <a:off x="7525181" y="1960155"/>
            <a:ext cx="4587284" cy="2667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1064638" y="3530762"/>
            <a:ext cx="607366" cy="49962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FE1D999-10A7-40CC-92B8-641D61FBD18A}"/>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07311" y="387788"/>
            <a:ext cx="6883455" cy="2736885"/>
          </a:xfrm>
          <a:prstGeom prst="rect">
            <a:avLst/>
          </a:prstGeom>
          <a:ln w="12700">
            <a:solidFill>
              <a:schemeClr val="tx1"/>
            </a:solidFill>
          </a:ln>
        </p:spPr>
      </p:pic>
      <p:pic>
        <p:nvPicPr>
          <p:cNvPr id="3" name="Picture 2">
            <a:extLst>
              <a:ext uri="{FF2B5EF4-FFF2-40B4-BE49-F238E27FC236}">
                <a16:creationId xmlns:a16="http://schemas.microsoft.com/office/drawing/2014/main" id="{CDE19D71-7C8B-4569-B2E2-7D527EE1391B}"/>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10540" y="3698330"/>
            <a:ext cx="6876997" cy="2734317"/>
          </a:xfrm>
          <a:prstGeom prst="rect">
            <a:avLst/>
          </a:prstGeom>
          <a:ln w="12700">
            <a:solidFill>
              <a:schemeClr val="tx1"/>
            </a:solidFill>
          </a:ln>
        </p:spPr>
      </p:pic>
    </p:spTree>
    <p:extLst>
      <p:ext uri="{BB962C8B-B14F-4D97-AF65-F5344CB8AC3E}">
        <p14:creationId xmlns:p14="http://schemas.microsoft.com/office/powerpoint/2010/main" val="1312489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541343" y="387788"/>
            <a:ext cx="4517109" cy="523220"/>
          </a:xfrm>
          <a:prstGeom prst="rect">
            <a:avLst/>
          </a:prstGeom>
          <a:noFill/>
        </p:spPr>
        <p:txBody>
          <a:bodyPr wrap="square" rtlCol="0">
            <a:spAutoFit/>
          </a:bodyPr>
          <a:lstStyle/>
          <a:p>
            <a:pPr algn="ctr"/>
            <a:r>
              <a:rPr lang="en-US" sz="2800" b="1" dirty="0">
                <a:solidFill>
                  <a:schemeClr val="bg1"/>
                </a:solidFill>
              </a:rPr>
              <a:t>Arapaho Creek - CSI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rotWithShape="1">
          <a:blip r:embed="rId2">
            <a:extLst>
              <a:ext uri="{28A0092B-C50C-407E-A947-70E740481C1C}">
                <a14:useLocalDpi xmlns:a14="http://schemas.microsoft.com/office/drawing/2010/main" val="0"/>
              </a:ext>
            </a:extLst>
          </a:blip>
          <a:srcRect l="4285"/>
          <a:stretch/>
        </p:blipFill>
        <p:spPr>
          <a:xfrm>
            <a:off x="7500728" y="1012057"/>
            <a:ext cx="4598338" cy="2668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1451086" y="3124674"/>
            <a:ext cx="607366" cy="46211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722945-5578-4A4B-B0EB-68E5A0112161}"/>
              </a:ext>
            </a:extLst>
          </p:cNvPr>
          <p:cNvPicPr preferRelativeResize="0">
            <a:picLocks/>
          </p:cNvPicPr>
          <p:nvPr/>
        </p:nvPicPr>
        <p:blipFill>
          <a:blip r:embed="rId3">
            <a:extLst>
              <a:ext uri="{28A0092B-C50C-407E-A947-70E740481C1C}">
                <a14:useLocalDpi xmlns:a14="http://schemas.microsoft.com/office/drawing/2010/main" val="0"/>
              </a:ext>
            </a:extLst>
          </a:blip>
          <a:srcRect/>
          <a:stretch/>
        </p:blipFill>
        <p:spPr>
          <a:xfrm>
            <a:off x="307311" y="387788"/>
            <a:ext cx="6883455" cy="2736886"/>
          </a:xfrm>
          <a:prstGeom prst="rect">
            <a:avLst/>
          </a:prstGeom>
          <a:ln w="12700">
            <a:solidFill>
              <a:schemeClr val="tx1"/>
            </a:solidFill>
          </a:ln>
        </p:spPr>
      </p:pic>
      <p:pic>
        <p:nvPicPr>
          <p:cNvPr id="3" name="Picture 2">
            <a:extLst>
              <a:ext uri="{FF2B5EF4-FFF2-40B4-BE49-F238E27FC236}">
                <a16:creationId xmlns:a16="http://schemas.microsoft.com/office/drawing/2014/main" id="{A1DDEDD3-0CBF-4FB0-AC01-65F1694671A9}"/>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310540" y="3698330"/>
            <a:ext cx="6876997" cy="2734318"/>
          </a:xfrm>
          <a:prstGeom prst="rect">
            <a:avLst/>
          </a:prstGeom>
          <a:ln w="12700">
            <a:solidFill>
              <a:schemeClr val="tx1"/>
            </a:solidFill>
          </a:ln>
        </p:spPr>
      </p:pic>
      <p:graphicFrame>
        <p:nvGraphicFramePr>
          <p:cNvPr id="5" name="Table 9">
            <a:extLst>
              <a:ext uri="{FF2B5EF4-FFF2-40B4-BE49-F238E27FC236}">
                <a16:creationId xmlns:a16="http://schemas.microsoft.com/office/drawing/2014/main" id="{57C5B0C2-3140-7CFE-979B-96E69E37DE9C}"/>
              </a:ext>
            </a:extLst>
          </p:cNvPr>
          <p:cNvGraphicFramePr>
            <a:graphicFrameLocks noGrp="1"/>
          </p:cNvGraphicFramePr>
          <p:nvPr>
            <p:extLst>
              <p:ext uri="{D42A27DB-BD31-4B8C-83A1-F6EECF244321}">
                <p14:modId xmlns:p14="http://schemas.microsoft.com/office/powerpoint/2010/main" val="1168969623"/>
              </p:ext>
            </p:extLst>
          </p:nvPr>
        </p:nvGraphicFramePr>
        <p:xfrm>
          <a:off x="8618899" y="5378635"/>
          <a:ext cx="3259502" cy="1082040"/>
        </p:xfrm>
        <a:graphic>
          <a:graphicData uri="http://schemas.openxmlformats.org/drawingml/2006/table">
            <a:tbl>
              <a:tblPr firstRow="1" bandRow="1">
                <a:tableStyleId>{073A0DAA-6AF3-43AB-8588-CEC1D06C72B9}</a:tableStyleId>
              </a:tblPr>
              <a:tblGrid>
                <a:gridCol w="1132840">
                  <a:extLst>
                    <a:ext uri="{9D8B030D-6E8A-4147-A177-3AD203B41FA5}">
                      <a16:colId xmlns:a16="http://schemas.microsoft.com/office/drawing/2014/main" val="2278097424"/>
                    </a:ext>
                  </a:extLst>
                </a:gridCol>
                <a:gridCol w="2126662">
                  <a:extLst>
                    <a:ext uri="{9D8B030D-6E8A-4147-A177-3AD203B41FA5}">
                      <a16:colId xmlns:a16="http://schemas.microsoft.com/office/drawing/2014/main" val="3938948191"/>
                    </a:ext>
                  </a:extLst>
                </a:gridCol>
              </a:tblGrid>
              <a:tr h="28333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2022 Above DM Standard</a:t>
                      </a:r>
                    </a:p>
                  </a:txBody>
                  <a:tcPr/>
                </a:tc>
                <a:tc hMerge="1">
                  <a:txBody>
                    <a:bodyPr/>
                    <a:lstStyle/>
                    <a:p>
                      <a:endParaRPr lang="en-US" dirty="0"/>
                    </a:p>
                  </a:txBody>
                  <a:tcPr/>
                </a:tc>
                <a:extLst>
                  <a:ext uri="{0D108BD9-81ED-4DB2-BD59-A6C34878D82A}">
                    <a16:rowId xmlns:a16="http://schemas.microsoft.com/office/drawing/2014/main" val="1009118146"/>
                  </a:ext>
                </a:extLst>
              </a:tr>
              <a:tr h="240835">
                <a:tc>
                  <a:txBody>
                    <a:bodyPr/>
                    <a:lstStyle/>
                    <a:p>
                      <a:r>
                        <a:rPr lang="en-US" sz="1100" b="1" dirty="0"/>
                        <a:t>7/20-8/22/2022</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Max </a:t>
                      </a:r>
                      <a:r>
                        <a:rPr lang="en-US" sz="1100" b="1" i="0" u="none" strike="noStrike" noProof="0" dirty="0">
                          <a:solidFill>
                            <a:schemeClr val="tx1"/>
                          </a:solidFill>
                          <a:latin typeface="+mn-lt"/>
                        </a:rPr>
                        <a:t>Exceedance</a:t>
                      </a:r>
                      <a:r>
                        <a:rPr lang="en-US" sz="1100" b="1" dirty="0"/>
                        <a:t>: 19.5 </a:t>
                      </a:r>
                      <a:r>
                        <a:rPr lang="en-US" sz="1100" b="1" i="0" u="none" strike="noStrike" noProof="0" dirty="0">
                          <a:solidFill>
                            <a:schemeClr val="tx1"/>
                          </a:solidFill>
                          <a:latin typeface="+mn-lt"/>
                        </a:rPr>
                        <a:t>⁰C</a:t>
                      </a:r>
                      <a:endParaRPr lang="en-US" sz="1100" b="1" dirty="0"/>
                    </a:p>
                  </a:txBody>
                  <a:tcPr marL="45720" marR="45720">
                    <a:solidFill>
                      <a:schemeClr val="bg1"/>
                    </a:solidFill>
                  </a:tcPr>
                </a:tc>
                <a:extLst>
                  <a:ext uri="{0D108BD9-81ED-4DB2-BD59-A6C34878D82A}">
                    <a16:rowId xmlns:a16="http://schemas.microsoft.com/office/drawing/2014/main" val="896973427"/>
                  </a:ext>
                </a:extLst>
              </a:tr>
              <a:tr h="240835">
                <a:tc>
                  <a:txBody>
                    <a:bodyPr/>
                    <a:lstStyle/>
                    <a:p>
                      <a:r>
                        <a:rPr lang="en-US" sz="1100" b="1" dirty="0"/>
                        <a:t>9/4-9/13/2022</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18.0 ⁰C</a:t>
                      </a:r>
                      <a:endParaRPr lang="en-US" sz="1100" b="1" dirty="0"/>
                    </a:p>
                  </a:txBody>
                  <a:tcPr marL="45720" marR="45720">
                    <a:solidFill>
                      <a:schemeClr val="bg1"/>
                    </a:solidFill>
                  </a:tcPr>
                </a:tc>
                <a:extLst>
                  <a:ext uri="{0D108BD9-81ED-4DB2-BD59-A6C34878D82A}">
                    <a16:rowId xmlns:a16="http://schemas.microsoft.com/office/drawing/2014/main" val="1770329451"/>
                  </a:ext>
                </a:extLst>
              </a:tr>
              <a:tr h="240835">
                <a:tc>
                  <a:txBody>
                    <a:bodyPr/>
                    <a:lstStyle/>
                    <a:p>
                      <a:r>
                        <a:rPr lang="en-US" sz="1100" b="1" dirty="0"/>
                        <a:t>10/1-10/17/2022</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latin typeface="+mn-lt"/>
                        </a:rPr>
                        <a:t>Max Exceedance: 13.4 ⁰C</a:t>
                      </a:r>
                      <a:endParaRPr lang="en-US" sz="1100" b="1" dirty="0"/>
                    </a:p>
                  </a:txBody>
                  <a:tcPr marL="45720" marR="45720">
                    <a:solidFill>
                      <a:schemeClr val="bg1"/>
                    </a:solidFill>
                  </a:tcPr>
                </a:tc>
                <a:extLst>
                  <a:ext uri="{0D108BD9-81ED-4DB2-BD59-A6C34878D82A}">
                    <a16:rowId xmlns:a16="http://schemas.microsoft.com/office/drawing/2014/main" val="3562298009"/>
                  </a:ext>
                </a:extLst>
              </a:tr>
            </a:tbl>
          </a:graphicData>
        </a:graphic>
      </p:graphicFrame>
      <p:graphicFrame>
        <p:nvGraphicFramePr>
          <p:cNvPr id="7" name="Table 9">
            <a:extLst>
              <a:ext uri="{FF2B5EF4-FFF2-40B4-BE49-F238E27FC236}">
                <a16:creationId xmlns:a16="http://schemas.microsoft.com/office/drawing/2014/main" id="{7393CAF2-5FE5-7612-32F1-97B9D1749FEF}"/>
              </a:ext>
            </a:extLst>
          </p:cNvPr>
          <p:cNvGraphicFramePr>
            <a:graphicFrameLocks noGrp="1"/>
          </p:cNvGraphicFramePr>
          <p:nvPr>
            <p:extLst>
              <p:ext uri="{D42A27DB-BD31-4B8C-83A1-F6EECF244321}">
                <p14:modId xmlns:p14="http://schemas.microsoft.com/office/powerpoint/2010/main" val="999641904"/>
              </p:ext>
            </p:extLst>
          </p:nvPr>
        </p:nvGraphicFramePr>
        <p:xfrm>
          <a:off x="8618899" y="4319337"/>
          <a:ext cx="3222132" cy="563880"/>
        </p:xfrm>
        <a:graphic>
          <a:graphicData uri="http://schemas.openxmlformats.org/drawingml/2006/table">
            <a:tbl>
              <a:tblPr firstRow="1" bandRow="1">
                <a:tableStyleId>{073A0DAA-6AF3-43AB-8588-CEC1D06C72B9}</a:tableStyleId>
              </a:tblPr>
              <a:tblGrid>
                <a:gridCol w="1160892">
                  <a:extLst>
                    <a:ext uri="{9D8B030D-6E8A-4147-A177-3AD203B41FA5}">
                      <a16:colId xmlns:a16="http://schemas.microsoft.com/office/drawing/2014/main" val="2278097424"/>
                    </a:ext>
                  </a:extLst>
                </a:gridCol>
                <a:gridCol w="2061240">
                  <a:extLst>
                    <a:ext uri="{9D8B030D-6E8A-4147-A177-3AD203B41FA5}">
                      <a16:colId xmlns:a16="http://schemas.microsoft.com/office/drawing/2014/main" val="3938948191"/>
                    </a:ext>
                  </a:extLst>
                </a:gridCol>
              </a:tblGrid>
              <a:tr h="27093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rPr>
                        <a:t>2022 Above WAT Standard</a:t>
                      </a:r>
                    </a:p>
                  </a:txBody>
                  <a:tcPr/>
                </a:tc>
                <a:tc hMerge="1">
                  <a:txBody>
                    <a:bodyPr/>
                    <a:lstStyle/>
                    <a:p>
                      <a:endParaRPr lang="en-US" dirty="0"/>
                    </a:p>
                  </a:txBody>
                  <a:tcPr/>
                </a:tc>
                <a:extLst>
                  <a:ext uri="{0D108BD9-81ED-4DB2-BD59-A6C34878D82A}">
                    <a16:rowId xmlns:a16="http://schemas.microsoft.com/office/drawing/2014/main" val="1009118146"/>
                  </a:ext>
                </a:extLst>
              </a:tr>
              <a:tr h="230293">
                <a:tc>
                  <a:txBody>
                    <a:bodyPr/>
                    <a:lstStyle/>
                    <a:p>
                      <a:r>
                        <a:rPr lang="en-US" sz="1100" b="1" dirty="0"/>
                        <a:t>8/11/2022</a:t>
                      </a:r>
                    </a:p>
                  </a:txBody>
                  <a:tcPr marL="45720" marR="4572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Max </a:t>
                      </a:r>
                      <a:r>
                        <a:rPr lang="en-US" sz="1100" b="1" i="0" u="none" strike="noStrike" noProof="0" dirty="0">
                          <a:solidFill>
                            <a:schemeClr val="tx1"/>
                          </a:solidFill>
                          <a:latin typeface="+mn-lt"/>
                        </a:rPr>
                        <a:t>Exceedance</a:t>
                      </a:r>
                      <a:r>
                        <a:rPr lang="en-US" sz="1100" b="1" dirty="0"/>
                        <a:t>: 22.1</a:t>
                      </a:r>
                      <a:r>
                        <a:rPr lang="en-US" sz="1100" b="1" i="0" u="none" strike="noStrike" noProof="0" dirty="0">
                          <a:solidFill>
                            <a:schemeClr val="tx1"/>
                          </a:solidFill>
                          <a:latin typeface="+mn-lt"/>
                        </a:rPr>
                        <a:t>⁰C</a:t>
                      </a:r>
                      <a:endParaRPr lang="en-US" sz="1100" b="1" dirty="0"/>
                    </a:p>
                  </a:txBody>
                  <a:tcPr marL="45720" marR="45720">
                    <a:solidFill>
                      <a:schemeClr val="bg1"/>
                    </a:solidFill>
                  </a:tcPr>
                </a:tc>
                <a:extLst>
                  <a:ext uri="{0D108BD9-81ED-4DB2-BD59-A6C34878D82A}">
                    <a16:rowId xmlns:a16="http://schemas.microsoft.com/office/drawing/2014/main" val="38259283"/>
                  </a:ext>
                </a:extLst>
              </a:tr>
            </a:tbl>
          </a:graphicData>
        </a:graphic>
      </p:graphicFrame>
    </p:spTree>
    <p:extLst>
      <p:ext uri="{BB962C8B-B14F-4D97-AF65-F5344CB8AC3E}">
        <p14:creationId xmlns:p14="http://schemas.microsoft.com/office/powerpoint/2010/main" val="2711488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559022" y="1047565"/>
            <a:ext cx="4539066" cy="954107"/>
          </a:xfrm>
          <a:prstGeom prst="rect">
            <a:avLst/>
          </a:prstGeom>
          <a:noFill/>
        </p:spPr>
        <p:txBody>
          <a:bodyPr wrap="square" rtlCol="0">
            <a:spAutoFit/>
          </a:bodyPr>
          <a:lstStyle/>
          <a:p>
            <a:pPr algn="ctr"/>
            <a:r>
              <a:rPr lang="en-US" sz="2800" b="1">
                <a:solidFill>
                  <a:schemeClr val="bg1"/>
                </a:solidFill>
              </a:rPr>
              <a:t>Colorado River downstream of Granby Reservoir- CSII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899" y="2123728"/>
            <a:ext cx="4461140" cy="2278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1809581" y="2413393"/>
            <a:ext cx="388441" cy="39949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6DC2AFF-7FF1-4666-B0BF-003C6851990F}"/>
              </a:ext>
            </a:extLst>
          </p:cNvPr>
          <p:cNvSpPr txBox="1"/>
          <p:nvPr/>
        </p:nvSpPr>
        <p:spPr>
          <a:xfrm>
            <a:off x="8059711" y="6036039"/>
            <a:ext cx="37675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Missing data due to gage replacement</a:t>
            </a:r>
          </a:p>
        </p:txBody>
      </p:sp>
      <p:pic>
        <p:nvPicPr>
          <p:cNvPr id="2" name="Picture 1" descr="Chart, line chart&#10;&#10;Description automatically generated">
            <a:extLst>
              <a:ext uri="{FF2B5EF4-FFF2-40B4-BE49-F238E27FC236}">
                <a16:creationId xmlns:a16="http://schemas.microsoft.com/office/drawing/2014/main" id="{FB561BB9-ED48-4648-BE9D-CACC8F7E419D}"/>
              </a:ext>
            </a:extLst>
          </p:cNvPr>
          <p:cNvPicPr preferRelativeResize="0">
            <a:picLocks/>
          </p:cNvPicPr>
          <p:nvPr/>
        </p:nvPicPr>
        <p:blipFill>
          <a:blip r:embed="rId4"/>
          <a:stretch>
            <a:fillRect/>
          </a:stretch>
        </p:blipFill>
        <p:spPr>
          <a:xfrm>
            <a:off x="299366" y="3657600"/>
            <a:ext cx="6899348" cy="2743204"/>
          </a:xfrm>
          <a:prstGeom prst="rect">
            <a:avLst/>
          </a:prstGeom>
          <a:ln w="12700">
            <a:solidFill>
              <a:schemeClr val="tx1"/>
            </a:solidFill>
          </a:ln>
        </p:spPr>
      </p:pic>
      <p:pic>
        <p:nvPicPr>
          <p:cNvPr id="3" name="Picture 2" descr="A picture containing chart&#10;&#10;Description automatically generated">
            <a:extLst>
              <a:ext uri="{FF2B5EF4-FFF2-40B4-BE49-F238E27FC236}">
                <a16:creationId xmlns:a16="http://schemas.microsoft.com/office/drawing/2014/main" id="{83725BDC-38F2-4FCA-B7A1-7705B6B98E96}"/>
              </a:ext>
            </a:extLst>
          </p:cNvPr>
          <p:cNvPicPr preferRelativeResize="0">
            <a:picLocks/>
          </p:cNvPicPr>
          <p:nvPr/>
        </p:nvPicPr>
        <p:blipFill>
          <a:blip r:embed="rId5"/>
          <a:stretch>
            <a:fillRect/>
          </a:stretch>
        </p:blipFill>
        <p:spPr>
          <a:xfrm>
            <a:off x="299366" y="457200"/>
            <a:ext cx="6899348" cy="2743204"/>
          </a:xfrm>
          <a:prstGeom prst="rect">
            <a:avLst/>
          </a:prstGeom>
          <a:ln w="12700">
            <a:solidFill>
              <a:schemeClr val="tx1"/>
            </a:solidFill>
          </a:ln>
        </p:spPr>
      </p:pic>
    </p:spTree>
    <p:extLst>
      <p:ext uri="{BB962C8B-B14F-4D97-AF65-F5344CB8AC3E}">
        <p14:creationId xmlns:p14="http://schemas.microsoft.com/office/powerpoint/2010/main" val="2340310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532663" y="1168418"/>
            <a:ext cx="4565425" cy="954107"/>
          </a:xfrm>
          <a:prstGeom prst="rect">
            <a:avLst/>
          </a:prstGeom>
          <a:noFill/>
        </p:spPr>
        <p:txBody>
          <a:bodyPr wrap="square" rtlCol="0">
            <a:spAutoFit/>
          </a:bodyPr>
          <a:lstStyle/>
          <a:p>
            <a:pPr algn="ctr"/>
            <a:r>
              <a:rPr lang="en-US" sz="2800" b="1">
                <a:solidFill>
                  <a:schemeClr val="bg1"/>
                </a:solidFill>
              </a:rPr>
              <a:t>Colorado River at Y-Gage - CSII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547" y="2113201"/>
            <a:ext cx="4490475" cy="2281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0631507" y="3194610"/>
            <a:ext cx="520299" cy="45228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hart, histogram&#10;&#10;Description automatically generated">
            <a:extLst>
              <a:ext uri="{FF2B5EF4-FFF2-40B4-BE49-F238E27FC236}">
                <a16:creationId xmlns:a16="http://schemas.microsoft.com/office/drawing/2014/main" id="{7336E40E-79D5-4F7B-864B-C59D3BA49A52}"/>
              </a:ext>
            </a:extLst>
          </p:cNvPr>
          <p:cNvPicPr preferRelativeResize="0">
            <a:picLocks/>
          </p:cNvPicPr>
          <p:nvPr/>
        </p:nvPicPr>
        <p:blipFill>
          <a:blip r:embed="rId4"/>
          <a:stretch>
            <a:fillRect/>
          </a:stretch>
        </p:blipFill>
        <p:spPr>
          <a:xfrm>
            <a:off x="496977" y="3736171"/>
            <a:ext cx="6504125" cy="2586063"/>
          </a:xfrm>
          <a:prstGeom prst="rect">
            <a:avLst/>
          </a:prstGeom>
          <a:ln w="12700">
            <a:solidFill>
              <a:schemeClr val="tx1"/>
            </a:solidFill>
          </a:ln>
        </p:spPr>
      </p:pic>
      <p:pic>
        <p:nvPicPr>
          <p:cNvPr id="3" name="Picture 2" descr="Chart&#10;&#10;Description automatically generated">
            <a:extLst>
              <a:ext uri="{FF2B5EF4-FFF2-40B4-BE49-F238E27FC236}">
                <a16:creationId xmlns:a16="http://schemas.microsoft.com/office/drawing/2014/main" id="{C719D06C-0CE2-47C0-BEA5-5EC01F165829}"/>
              </a:ext>
            </a:extLst>
          </p:cNvPr>
          <p:cNvPicPr preferRelativeResize="0">
            <a:picLocks/>
          </p:cNvPicPr>
          <p:nvPr/>
        </p:nvPicPr>
        <p:blipFill>
          <a:blip r:embed="rId5"/>
          <a:stretch>
            <a:fillRect/>
          </a:stretch>
        </p:blipFill>
        <p:spPr>
          <a:xfrm>
            <a:off x="496977" y="535771"/>
            <a:ext cx="6504125" cy="2586063"/>
          </a:xfrm>
          <a:prstGeom prst="rect">
            <a:avLst/>
          </a:prstGeom>
          <a:ln w="12700">
            <a:solidFill>
              <a:schemeClr val="tx1"/>
            </a:solidFill>
          </a:ln>
        </p:spPr>
      </p:pic>
    </p:spTree>
    <p:extLst>
      <p:ext uri="{BB962C8B-B14F-4D97-AF65-F5344CB8AC3E}">
        <p14:creationId xmlns:p14="http://schemas.microsoft.com/office/powerpoint/2010/main" val="2644871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668289" y="1260308"/>
            <a:ext cx="4523711" cy="954107"/>
          </a:xfrm>
          <a:prstGeom prst="rect">
            <a:avLst/>
          </a:prstGeom>
          <a:noFill/>
        </p:spPr>
        <p:txBody>
          <a:bodyPr wrap="square" rtlCol="0">
            <a:spAutoFit/>
          </a:bodyPr>
          <a:lstStyle/>
          <a:p>
            <a:pPr algn="ctr"/>
            <a:r>
              <a:rPr lang="en-US" sz="2800" b="1">
                <a:solidFill>
                  <a:schemeClr val="bg1"/>
                </a:solidFill>
              </a:rPr>
              <a:t>Willow Creek downstream of Reservoir – CS-II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268" y="2502169"/>
            <a:ext cx="4521099" cy="22989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9138411" y="2628649"/>
            <a:ext cx="520299" cy="45228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hart&#10;&#10;Description automatically generated">
            <a:extLst>
              <a:ext uri="{FF2B5EF4-FFF2-40B4-BE49-F238E27FC236}">
                <a16:creationId xmlns:a16="http://schemas.microsoft.com/office/drawing/2014/main" id="{FDCC0759-988D-41F3-ABC1-ED35676AEE4E}"/>
              </a:ext>
            </a:extLst>
          </p:cNvPr>
          <p:cNvPicPr preferRelativeResize="0">
            <a:picLocks/>
          </p:cNvPicPr>
          <p:nvPr/>
        </p:nvPicPr>
        <p:blipFill>
          <a:blip r:embed="rId4"/>
          <a:stretch>
            <a:fillRect/>
          </a:stretch>
        </p:blipFill>
        <p:spPr>
          <a:xfrm>
            <a:off x="299365" y="3657600"/>
            <a:ext cx="6899350" cy="2743205"/>
          </a:xfrm>
          <a:prstGeom prst="rect">
            <a:avLst/>
          </a:prstGeom>
          <a:ln w="12700">
            <a:solidFill>
              <a:schemeClr val="tx1"/>
            </a:solidFill>
          </a:ln>
        </p:spPr>
      </p:pic>
      <p:pic>
        <p:nvPicPr>
          <p:cNvPr id="5" name="Picture 4" descr="Chart&#10;&#10;Description automatically generated">
            <a:extLst>
              <a:ext uri="{FF2B5EF4-FFF2-40B4-BE49-F238E27FC236}">
                <a16:creationId xmlns:a16="http://schemas.microsoft.com/office/drawing/2014/main" id="{E3B1BAFC-BAF5-4151-B801-2A1267405914}"/>
              </a:ext>
            </a:extLst>
          </p:cNvPr>
          <p:cNvPicPr preferRelativeResize="0">
            <a:picLocks/>
          </p:cNvPicPr>
          <p:nvPr/>
        </p:nvPicPr>
        <p:blipFill>
          <a:blip r:embed="rId5"/>
          <a:stretch>
            <a:fillRect/>
          </a:stretch>
        </p:blipFill>
        <p:spPr>
          <a:xfrm>
            <a:off x="299365" y="457200"/>
            <a:ext cx="6899350" cy="2743205"/>
          </a:xfrm>
          <a:prstGeom prst="rect">
            <a:avLst/>
          </a:prstGeom>
          <a:ln w="12700">
            <a:solidFill>
              <a:schemeClr val="tx1"/>
            </a:solidFill>
          </a:ln>
        </p:spPr>
      </p:pic>
    </p:spTree>
    <p:extLst>
      <p:ext uri="{BB962C8B-B14F-4D97-AF65-F5344CB8AC3E}">
        <p14:creationId xmlns:p14="http://schemas.microsoft.com/office/powerpoint/2010/main" val="3500881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510216" y="0"/>
            <a:ext cx="4601207" cy="954107"/>
          </a:xfrm>
          <a:prstGeom prst="rect">
            <a:avLst/>
          </a:prstGeom>
          <a:noFill/>
        </p:spPr>
        <p:txBody>
          <a:bodyPr wrap="square" rtlCol="0">
            <a:spAutoFit/>
          </a:bodyPr>
          <a:lstStyle/>
          <a:p>
            <a:pPr algn="ctr"/>
            <a:r>
              <a:rPr lang="en-US" sz="2800" b="1"/>
              <a:t>Willow Creek upstream </a:t>
            </a:r>
            <a:r>
              <a:rPr lang="en-US" sz="2800" b="1" err="1"/>
              <a:t>Bunte</a:t>
            </a:r>
            <a:r>
              <a:rPr lang="en-US" sz="2800" b="1"/>
              <a:t> Highline – CS-II</a:t>
            </a:r>
          </a:p>
        </p:txBody>
      </p:sp>
      <p:pic>
        <p:nvPicPr>
          <p:cNvPr id="6" name="Picture 5">
            <a:extLst>
              <a:ext uri="{FF2B5EF4-FFF2-40B4-BE49-F238E27FC236}">
                <a16:creationId xmlns:a16="http://schemas.microsoft.com/office/drawing/2014/main" id="{6EE64726-B72B-4995-9B1D-2E67E4B7798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7763256" y="91440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9643621" y="2084996"/>
            <a:ext cx="452486" cy="40655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10;&#10;Description automatically generated">
            <a:extLst>
              <a:ext uri="{FF2B5EF4-FFF2-40B4-BE49-F238E27FC236}">
                <a16:creationId xmlns:a16="http://schemas.microsoft.com/office/drawing/2014/main" id="{78912A55-D714-B60B-1320-92C0C4204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32" y="639551"/>
            <a:ext cx="7406522" cy="2789450"/>
          </a:xfrm>
          <a:prstGeom prst="rect">
            <a:avLst/>
          </a:prstGeom>
          <a:ln w="12700">
            <a:solidFill>
              <a:schemeClr val="tx1"/>
            </a:solidFill>
          </a:ln>
        </p:spPr>
      </p:pic>
      <p:pic>
        <p:nvPicPr>
          <p:cNvPr id="10" name="Picture 9" descr="Chart&#10;&#10;Description automatically generated">
            <a:extLst>
              <a:ext uri="{FF2B5EF4-FFF2-40B4-BE49-F238E27FC236}">
                <a16:creationId xmlns:a16="http://schemas.microsoft.com/office/drawing/2014/main" id="{764C1996-ACE5-0B98-A808-5BDB4BABB3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32" y="3661386"/>
            <a:ext cx="7406521" cy="2789450"/>
          </a:xfrm>
          <a:prstGeom prst="rect">
            <a:avLst/>
          </a:prstGeom>
          <a:ln w="12700">
            <a:solidFill>
              <a:schemeClr val="tx1"/>
            </a:solidFill>
          </a:ln>
        </p:spPr>
      </p:pic>
    </p:spTree>
    <p:extLst>
      <p:ext uri="{BB962C8B-B14F-4D97-AF65-F5344CB8AC3E}">
        <p14:creationId xmlns:p14="http://schemas.microsoft.com/office/powerpoint/2010/main" val="2755246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349525" y="0"/>
            <a:ext cx="4748563" cy="954107"/>
          </a:xfrm>
          <a:prstGeom prst="rect">
            <a:avLst/>
          </a:prstGeom>
          <a:noFill/>
        </p:spPr>
        <p:txBody>
          <a:bodyPr wrap="square" rtlCol="0">
            <a:spAutoFit/>
          </a:bodyPr>
          <a:lstStyle/>
          <a:p>
            <a:pPr algn="ctr"/>
            <a:r>
              <a:rPr lang="en-US" sz="2800" b="1">
                <a:solidFill>
                  <a:schemeClr val="accent1"/>
                </a:solidFill>
              </a:rPr>
              <a:t>Willow Creek upstream Colorado River – CS-II</a:t>
            </a:r>
          </a:p>
        </p:txBody>
      </p:sp>
      <p:pic>
        <p:nvPicPr>
          <p:cNvPr id="6" name="Picture 5">
            <a:extLst>
              <a:ext uri="{FF2B5EF4-FFF2-40B4-BE49-F238E27FC236}">
                <a16:creationId xmlns:a16="http://schemas.microsoft.com/office/drawing/2014/main" id="{6EE64726-B72B-4995-9B1D-2E67E4B7798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7763256" y="91440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9863359" y="2825156"/>
            <a:ext cx="520299" cy="45228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10;&#10;Description automatically generated">
            <a:extLst>
              <a:ext uri="{FF2B5EF4-FFF2-40B4-BE49-F238E27FC236}">
                <a16:creationId xmlns:a16="http://schemas.microsoft.com/office/drawing/2014/main" id="{61D7658E-574A-6609-6DB7-05D0ED088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24" y="3712876"/>
            <a:ext cx="7382268" cy="2807215"/>
          </a:xfrm>
          <a:prstGeom prst="rect">
            <a:avLst/>
          </a:prstGeom>
          <a:ln w="12700">
            <a:solidFill>
              <a:schemeClr val="tx1"/>
            </a:solidFill>
          </a:ln>
        </p:spPr>
      </p:pic>
      <p:pic>
        <p:nvPicPr>
          <p:cNvPr id="10" name="Picture 9" descr="Chart&#10;&#10;Description automatically generated">
            <a:extLst>
              <a:ext uri="{FF2B5EF4-FFF2-40B4-BE49-F238E27FC236}">
                <a16:creationId xmlns:a16="http://schemas.microsoft.com/office/drawing/2014/main" id="{6D632F2A-A5A2-79BA-1B4E-9D84A377C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123" y="692805"/>
            <a:ext cx="7382268" cy="2807215"/>
          </a:xfrm>
          <a:prstGeom prst="rect">
            <a:avLst/>
          </a:prstGeom>
          <a:ln w="12700">
            <a:solidFill>
              <a:schemeClr val="tx1"/>
            </a:solidFill>
          </a:ln>
        </p:spPr>
      </p:pic>
    </p:spTree>
    <p:extLst>
      <p:ext uri="{BB962C8B-B14F-4D97-AF65-F5344CB8AC3E}">
        <p14:creationId xmlns:p14="http://schemas.microsoft.com/office/powerpoint/2010/main" val="79573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4F388C-4DA2-4502-9A15-D921A035E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831" y="0"/>
            <a:ext cx="10653238" cy="6844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0D5B02C6-BABD-4E09-AB34-2D22C61429FC}"/>
              </a:ext>
            </a:extLst>
          </p:cNvPr>
          <p:cNvSpPr txBox="1"/>
          <p:nvPr/>
        </p:nvSpPr>
        <p:spPr>
          <a:xfrm>
            <a:off x="1391261" y="4938900"/>
            <a:ext cx="4881719" cy="1077218"/>
          </a:xfrm>
          <a:prstGeom prst="rect">
            <a:avLst/>
          </a:prstGeom>
          <a:solidFill>
            <a:schemeClr val="accent5">
              <a:lumMod val="20000"/>
              <a:lumOff val="80000"/>
              <a:alpha val="51000"/>
            </a:schemeClr>
          </a:solidFill>
        </p:spPr>
        <p:txBody>
          <a:bodyPr wrap="square" rtlCol="0">
            <a:spAutoFit/>
          </a:bodyPr>
          <a:lstStyle/>
          <a:p>
            <a:r>
              <a:rPr lang="en-US" sz="3200" b="1"/>
              <a:t>Colorado and Fraser Rivers </a:t>
            </a:r>
          </a:p>
          <a:p>
            <a:r>
              <a:rPr lang="en-US" sz="3200" b="1"/>
              <a:t>at Windy Gap</a:t>
            </a:r>
          </a:p>
        </p:txBody>
      </p:sp>
    </p:spTree>
    <p:extLst>
      <p:ext uri="{BB962C8B-B14F-4D97-AF65-F5344CB8AC3E}">
        <p14:creationId xmlns:p14="http://schemas.microsoft.com/office/powerpoint/2010/main" val="1456689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851502" y="202785"/>
            <a:ext cx="4050639" cy="954107"/>
          </a:xfrm>
          <a:prstGeom prst="rect">
            <a:avLst/>
          </a:prstGeom>
          <a:noFill/>
        </p:spPr>
        <p:txBody>
          <a:bodyPr wrap="square" rtlCol="0">
            <a:spAutoFit/>
          </a:bodyPr>
          <a:lstStyle/>
          <a:p>
            <a:pPr algn="ctr"/>
            <a:r>
              <a:rPr lang="en-US" sz="2800" b="1">
                <a:solidFill>
                  <a:schemeClr val="bg1"/>
                </a:solidFill>
              </a:rPr>
              <a:t>Fraser River upstream of</a:t>
            </a:r>
          </a:p>
          <a:p>
            <a:pPr algn="ctr"/>
            <a:r>
              <a:rPr lang="en-US" sz="2800" b="1">
                <a:solidFill>
                  <a:schemeClr val="bg1"/>
                </a:solidFill>
              </a:rPr>
              <a:t> Windy Gap – CSII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358" y="1143047"/>
            <a:ext cx="4050880" cy="2599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0984456" y="2533356"/>
            <a:ext cx="549499" cy="329084"/>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hart, histogram&#10;&#10;Description automatically generated">
            <a:extLst>
              <a:ext uri="{FF2B5EF4-FFF2-40B4-BE49-F238E27FC236}">
                <a16:creationId xmlns:a16="http://schemas.microsoft.com/office/drawing/2014/main" id="{288A40D5-94DD-4424-92EF-E6FAE9BD3E7A}"/>
              </a:ext>
            </a:extLst>
          </p:cNvPr>
          <p:cNvPicPr preferRelativeResize="0">
            <a:picLocks/>
          </p:cNvPicPr>
          <p:nvPr/>
        </p:nvPicPr>
        <p:blipFill>
          <a:blip r:embed="rId4"/>
          <a:stretch>
            <a:fillRect/>
          </a:stretch>
        </p:blipFill>
        <p:spPr>
          <a:xfrm>
            <a:off x="299365" y="3657600"/>
            <a:ext cx="6899350" cy="2743205"/>
          </a:xfrm>
          <a:prstGeom prst="rect">
            <a:avLst/>
          </a:prstGeom>
          <a:ln w="12700">
            <a:solidFill>
              <a:schemeClr val="tx1"/>
            </a:solidFill>
          </a:ln>
        </p:spPr>
      </p:pic>
      <p:pic>
        <p:nvPicPr>
          <p:cNvPr id="3" name="Picture 2" descr="Chart, line chart&#10;&#10;Description automatically generated">
            <a:extLst>
              <a:ext uri="{FF2B5EF4-FFF2-40B4-BE49-F238E27FC236}">
                <a16:creationId xmlns:a16="http://schemas.microsoft.com/office/drawing/2014/main" id="{1C8C48CE-935D-4C4E-A7D3-6C31EAFEE0D9}"/>
              </a:ext>
            </a:extLst>
          </p:cNvPr>
          <p:cNvPicPr preferRelativeResize="0">
            <a:picLocks/>
          </p:cNvPicPr>
          <p:nvPr/>
        </p:nvPicPr>
        <p:blipFill>
          <a:blip r:embed="rId5"/>
          <a:stretch>
            <a:fillRect/>
          </a:stretch>
        </p:blipFill>
        <p:spPr>
          <a:xfrm>
            <a:off x="299365" y="457200"/>
            <a:ext cx="6899350" cy="2743205"/>
          </a:xfrm>
          <a:prstGeom prst="rect">
            <a:avLst/>
          </a:prstGeom>
          <a:ln w="12700">
            <a:solidFill>
              <a:schemeClr val="tx1"/>
            </a:solidFill>
          </a:ln>
        </p:spPr>
      </p:pic>
      <p:sp>
        <p:nvSpPr>
          <p:cNvPr id="5" name="TextBox 4">
            <a:extLst>
              <a:ext uri="{FF2B5EF4-FFF2-40B4-BE49-F238E27FC236}">
                <a16:creationId xmlns:a16="http://schemas.microsoft.com/office/drawing/2014/main" id="{393BB0C0-E3CA-E320-4B6D-20764095BCDE}"/>
              </a:ext>
            </a:extLst>
          </p:cNvPr>
          <p:cNvSpPr txBox="1"/>
          <p:nvPr/>
        </p:nvSpPr>
        <p:spPr>
          <a:xfrm>
            <a:off x="8229599" y="4081749"/>
            <a:ext cx="3227832"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2022 Above WAT standard</a:t>
            </a:r>
          </a:p>
        </p:txBody>
      </p:sp>
      <p:graphicFrame>
        <p:nvGraphicFramePr>
          <p:cNvPr id="10" name="Table 6">
            <a:extLst>
              <a:ext uri="{FF2B5EF4-FFF2-40B4-BE49-F238E27FC236}">
                <a16:creationId xmlns:a16="http://schemas.microsoft.com/office/drawing/2014/main" id="{4966620E-37F4-31A3-EF5A-5B4B3831FD60}"/>
              </a:ext>
            </a:extLst>
          </p:cNvPr>
          <p:cNvGraphicFramePr>
            <a:graphicFrameLocks noGrp="1"/>
          </p:cNvGraphicFramePr>
          <p:nvPr>
            <p:extLst>
              <p:ext uri="{D42A27DB-BD31-4B8C-83A1-F6EECF244321}">
                <p14:modId xmlns:p14="http://schemas.microsoft.com/office/powerpoint/2010/main" val="480027997"/>
              </p:ext>
            </p:extLst>
          </p:nvPr>
        </p:nvGraphicFramePr>
        <p:xfrm>
          <a:off x="8247887" y="4456344"/>
          <a:ext cx="3209544" cy="571500"/>
        </p:xfrm>
        <a:graphic>
          <a:graphicData uri="http://schemas.openxmlformats.org/drawingml/2006/table">
            <a:tbl>
              <a:tblPr firstRow="1" bandRow="1">
                <a:tableStyleId>{5C22544A-7EE6-4342-B048-85BDC9FD1C3A}</a:tableStyleId>
              </a:tblPr>
              <a:tblGrid>
                <a:gridCol w="1604772">
                  <a:extLst>
                    <a:ext uri="{9D8B030D-6E8A-4147-A177-3AD203B41FA5}">
                      <a16:colId xmlns:a16="http://schemas.microsoft.com/office/drawing/2014/main" val="3934606826"/>
                    </a:ext>
                  </a:extLst>
                </a:gridCol>
                <a:gridCol w="1604772">
                  <a:extLst>
                    <a:ext uri="{9D8B030D-6E8A-4147-A177-3AD203B41FA5}">
                      <a16:colId xmlns:a16="http://schemas.microsoft.com/office/drawing/2014/main" val="1169503190"/>
                    </a:ext>
                  </a:extLst>
                </a:gridCol>
              </a:tblGrid>
              <a:tr h="476729">
                <a:tc>
                  <a:txBody>
                    <a:bodyPr/>
                    <a:lstStyle/>
                    <a:p>
                      <a:pPr lvl="0">
                        <a:buNone/>
                      </a:pPr>
                      <a:r>
                        <a:rPr lang="en-US" sz="1050" b="1" i="0" u="none" strike="noStrike" noProof="0">
                          <a:solidFill>
                            <a:schemeClr val="tx1"/>
                          </a:solidFill>
                          <a:latin typeface="Calibri"/>
                        </a:rPr>
                        <a:t>7-16-2022 – 7-28-2022 </a:t>
                      </a:r>
                    </a:p>
                    <a:p>
                      <a:pPr lvl="0">
                        <a:buNone/>
                      </a:pPr>
                      <a:r>
                        <a:rPr lang="en-US" sz="1050" b="1" i="0" u="none" strike="noStrike" noProof="0">
                          <a:solidFill>
                            <a:schemeClr val="tx1"/>
                          </a:solidFill>
                        </a:rPr>
                        <a:t>8-5-2022 – 8-17-2022 </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1050" b="1">
                          <a:solidFill>
                            <a:schemeClr val="tx1"/>
                          </a:solidFill>
                        </a:rPr>
                        <a:t>Max Exceedance: </a:t>
                      </a:r>
                      <a:r>
                        <a:rPr lang="en-US" sz="1050" b="1" i="0" u="none" strike="noStrike" noProof="0">
                          <a:solidFill>
                            <a:schemeClr val="tx1"/>
                          </a:solidFill>
                          <a:latin typeface="Calibri"/>
                        </a:rPr>
                        <a:t>19.18⁰C</a:t>
                      </a:r>
                      <a:r>
                        <a:rPr lang="en-US" sz="1050" b="1" i="0" u="none" strike="noStrike" noProof="0">
                          <a:solidFill>
                            <a:schemeClr val="tx1"/>
                          </a:solidFill>
                        </a:rPr>
                        <a:t>Max Exceedance: </a:t>
                      </a:r>
                      <a:r>
                        <a:rPr lang="en-US" sz="1050" b="1" i="0" u="none" strike="noStrike" noProof="0">
                          <a:solidFill>
                            <a:schemeClr val="tx1"/>
                          </a:solidFill>
                          <a:latin typeface="Calibri"/>
                        </a:rPr>
                        <a:t>19.45⁰C</a:t>
                      </a:r>
                      <a:r>
                        <a:rPr lang="en-US" sz="1050" b="1">
                          <a:solidFill>
                            <a:schemeClr val="tx1"/>
                          </a:solidFill>
                        </a:rPr>
                        <a:t> </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4934705"/>
                  </a:ext>
                </a:extLst>
              </a:tr>
            </a:tbl>
          </a:graphicData>
        </a:graphic>
      </p:graphicFrame>
      <p:sp>
        <p:nvSpPr>
          <p:cNvPr id="16" name="TextBox 15">
            <a:extLst>
              <a:ext uri="{FF2B5EF4-FFF2-40B4-BE49-F238E27FC236}">
                <a16:creationId xmlns:a16="http://schemas.microsoft.com/office/drawing/2014/main" id="{E69F71BB-5DCF-6469-9B0E-BA75C2D051AB}"/>
              </a:ext>
            </a:extLst>
          </p:cNvPr>
          <p:cNvSpPr txBox="1"/>
          <p:nvPr/>
        </p:nvSpPr>
        <p:spPr>
          <a:xfrm>
            <a:off x="8247888" y="5333274"/>
            <a:ext cx="3209544"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2022 Above DM standard</a:t>
            </a:r>
          </a:p>
        </p:txBody>
      </p:sp>
      <p:graphicFrame>
        <p:nvGraphicFramePr>
          <p:cNvPr id="19" name="Table 6">
            <a:extLst>
              <a:ext uri="{FF2B5EF4-FFF2-40B4-BE49-F238E27FC236}">
                <a16:creationId xmlns:a16="http://schemas.microsoft.com/office/drawing/2014/main" id="{0B7B09BB-61B3-91F6-0ED5-375A067A34E9}"/>
              </a:ext>
            </a:extLst>
          </p:cNvPr>
          <p:cNvGraphicFramePr>
            <a:graphicFrameLocks noGrp="1"/>
          </p:cNvGraphicFramePr>
          <p:nvPr>
            <p:extLst>
              <p:ext uri="{D42A27DB-BD31-4B8C-83A1-F6EECF244321}">
                <p14:modId xmlns:p14="http://schemas.microsoft.com/office/powerpoint/2010/main" val="1688483810"/>
              </p:ext>
            </p:extLst>
          </p:nvPr>
        </p:nvGraphicFramePr>
        <p:xfrm>
          <a:off x="8247887" y="5711007"/>
          <a:ext cx="3209544" cy="476729"/>
        </p:xfrm>
        <a:graphic>
          <a:graphicData uri="http://schemas.openxmlformats.org/drawingml/2006/table">
            <a:tbl>
              <a:tblPr firstRow="1" bandRow="1">
                <a:tableStyleId>{5C22544A-7EE6-4342-B048-85BDC9FD1C3A}</a:tableStyleId>
              </a:tblPr>
              <a:tblGrid>
                <a:gridCol w="1604772">
                  <a:extLst>
                    <a:ext uri="{9D8B030D-6E8A-4147-A177-3AD203B41FA5}">
                      <a16:colId xmlns:a16="http://schemas.microsoft.com/office/drawing/2014/main" val="3934606826"/>
                    </a:ext>
                  </a:extLst>
                </a:gridCol>
                <a:gridCol w="1604772">
                  <a:extLst>
                    <a:ext uri="{9D8B030D-6E8A-4147-A177-3AD203B41FA5}">
                      <a16:colId xmlns:a16="http://schemas.microsoft.com/office/drawing/2014/main" val="1169503190"/>
                    </a:ext>
                  </a:extLst>
                </a:gridCol>
              </a:tblGrid>
              <a:tr h="476729">
                <a:tc>
                  <a:txBody>
                    <a:bodyPr/>
                    <a:lstStyle/>
                    <a:p>
                      <a:pPr lvl="0">
                        <a:buNone/>
                      </a:pPr>
                      <a:r>
                        <a:rPr lang="en-US" sz="1050">
                          <a:solidFill>
                            <a:schemeClr val="tx1"/>
                          </a:solidFill>
                        </a:rPr>
                        <a:t>7-17-2022</a:t>
                      </a:r>
                    </a:p>
                    <a:p>
                      <a:pPr lvl="0">
                        <a:buNone/>
                      </a:pPr>
                      <a:r>
                        <a:rPr lang="en-US" sz="1050">
                          <a:solidFill>
                            <a:schemeClr val="tx1"/>
                          </a:solidFill>
                        </a:rPr>
                        <a:t>8-10-2022</a:t>
                      </a:r>
                      <a:endParaRPr lang="en-US" sz="105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1050" b="1">
                          <a:solidFill>
                            <a:schemeClr val="tx1"/>
                          </a:solidFill>
                        </a:rPr>
                        <a:t>Max Exceedance: </a:t>
                      </a:r>
                      <a:r>
                        <a:rPr lang="en-US" sz="1050" b="1" i="0" u="none" strike="noStrike" noProof="0">
                          <a:solidFill>
                            <a:schemeClr val="tx1"/>
                          </a:solidFill>
                          <a:latin typeface="Calibri"/>
                        </a:rPr>
                        <a:t>24.46⁰C</a:t>
                      </a:r>
                      <a:endParaRPr lang="en-US" sz="1050" b="1" i="0" u="none" strike="noStrike" noProof="0">
                        <a:latin typeface="Calibri"/>
                      </a:endParaRPr>
                    </a:p>
                    <a:p>
                      <a:pPr lvl="0" algn="r">
                        <a:buNone/>
                      </a:pPr>
                      <a:r>
                        <a:rPr lang="en-US" sz="1050" b="1" i="0" u="none" strike="noStrike" noProof="0">
                          <a:solidFill>
                            <a:schemeClr val="tx1"/>
                          </a:solidFill>
                          <a:latin typeface="Calibri"/>
                        </a:rPr>
                        <a:t>Max Exceedance: </a:t>
                      </a:r>
                      <a:r>
                        <a:rPr lang="en-US" sz="1050" b="1" i="0" u="none" strike="noStrike" noProof="0">
                          <a:solidFill>
                            <a:schemeClr val="tx1"/>
                          </a:solidFill>
                        </a:rPr>
                        <a:t>24.58⁰C</a:t>
                      </a:r>
                      <a:endParaRPr lang="en-US" sz="1050" b="1" i="0" u="none" strike="noStrike" noProof="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4934705"/>
                  </a:ext>
                </a:extLst>
              </a:tr>
            </a:tbl>
          </a:graphicData>
        </a:graphic>
      </p:graphicFrame>
    </p:spTree>
    <p:extLst>
      <p:ext uri="{BB962C8B-B14F-4D97-AF65-F5344CB8AC3E}">
        <p14:creationId xmlns:p14="http://schemas.microsoft.com/office/powerpoint/2010/main" val="3792308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0">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01F9274-6762-4D1F-9A05-61139F493F36}"/>
              </a:ext>
            </a:extLst>
          </p:cNvPr>
          <p:cNvSpPr>
            <a:spLocks noGrp="1"/>
          </p:cNvSpPr>
          <p:nvPr>
            <p:ph type="title"/>
          </p:nvPr>
        </p:nvSpPr>
        <p:spPr>
          <a:xfrm>
            <a:off x="1066800" y="5252936"/>
            <a:ext cx="10058400" cy="1028715"/>
          </a:xfrm>
        </p:spPr>
        <p:txBody>
          <a:bodyPr>
            <a:normAutofit fontScale="90000"/>
          </a:bodyPr>
          <a:lstStyle/>
          <a:p>
            <a:pPr algn="ctr"/>
            <a:r>
              <a:rPr lang="en-US" sz="5400" b="1" dirty="0">
                <a:solidFill>
                  <a:srgbClr val="FFFFFF"/>
                </a:solidFill>
              </a:rPr>
              <a:t>2022 LBD Stream Temperature Program</a:t>
            </a:r>
          </a:p>
        </p:txBody>
      </p:sp>
      <p:sp>
        <p:nvSpPr>
          <p:cNvPr id="25" name="Rectangle 22">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id="{1E914707-5442-47A1-B29E-A329E0EEEBC0}"/>
              </a:ext>
            </a:extLst>
          </p:cNvPr>
          <p:cNvGraphicFramePr>
            <a:graphicFrameLocks noGrp="1"/>
          </p:cNvGraphicFramePr>
          <p:nvPr>
            <p:ph idx="1"/>
            <p:extLst>
              <p:ext uri="{D42A27DB-BD31-4B8C-83A1-F6EECF244321}">
                <p14:modId xmlns:p14="http://schemas.microsoft.com/office/powerpoint/2010/main" val="3047260947"/>
              </p:ext>
            </p:extLst>
          </p:nvPr>
        </p:nvGraphicFramePr>
        <p:xfrm>
          <a:off x="417688" y="153568"/>
          <a:ext cx="11650134" cy="468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13829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745484" y="1188082"/>
            <a:ext cx="4344153" cy="954107"/>
          </a:xfrm>
          <a:prstGeom prst="rect">
            <a:avLst/>
          </a:prstGeom>
          <a:noFill/>
        </p:spPr>
        <p:txBody>
          <a:bodyPr wrap="square" rtlCol="0">
            <a:spAutoFit/>
          </a:bodyPr>
          <a:lstStyle/>
          <a:p>
            <a:pPr algn="ctr"/>
            <a:r>
              <a:rPr lang="en-US" sz="2800" b="1">
                <a:solidFill>
                  <a:schemeClr val="bg1"/>
                </a:solidFill>
              </a:rPr>
              <a:t>Colorado River upstream of</a:t>
            </a:r>
          </a:p>
          <a:p>
            <a:pPr algn="ctr"/>
            <a:r>
              <a:rPr lang="en-US" sz="2800" b="1">
                <a:solidFill>
                  <a:schemeClr val="bg1"/>
                </a:solidFill>
              </a:rPr>
              <a:t> Windy Gap – CSII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rotWithShape="1">
          <a:blip r:embed="rId3">
            <a:extLst>
              <a:ext uri="{28A0092B-C50C-407E-A947-70E740481C1C}">
                <a14:useLocalDpi xmlns:a14="http://schemas.microsoft.com/office/drawing/2010/main" val="0"/>
              </a:ext>
            </a:extLst>
          </a:blip>
          <a:srcRect r="4889"/>
          <a:stretch/>
        </p:blipFill>
        <p:spPr>
          <a:xfrm>
            <a:off x="7745483" y="2380385"/>
            <a:ext cx="4344153" cy="2907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1182743" y="3761886"/>
            <a:ext cx="556973" cy="26426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hart, line chart&#10;&#10;Description automatically generated">
            <a:extLst>
              <a:ext uri="{FF2B5EF4-FFF2-40B4-BE49-F238E27FC236}">
                <a16:creationId xmlns:a16="http://schemas.microsoft.com/office/drawing/2014/main" id="{71FA51B8-3FD1-4150-B441-4AB2F55BE3F8}"/>
              </a:ext>
            </a:extLst>
          </p:cNvPr>
          <p:cNvPicPr preferRelativeResize="0">
            <a:picLocks/>
          </p:cNvPicPr>
          <p:nvPr/>
        </p:nvPicPr>
        <p:blipFill>
          <a:blip r:embed="rId4"/>
          <a:stretch>
            <a:fillRect/>
          </a:stretch>
        </p:blipFill>
        <p:spPr>
          <a:xfrm>
            <a:off x="299366" y="457200"/>
            <a:ext cx="6899348" cy="2743204"/>
          </a:xfrm>
          <a:prstGeom prst="rect">
            <a:avLst/>
          </a:prstGeom>
          <a:ln w="12700">
            <a:solidFill>
              <a:schemeClr val="tx1"/>
            </a:solidFill>
          </a:ln>
        </p:spPr>
      </p:pic>
      <p:pic>
        <p:nvPicPr>
          <p:cNvPr id="3" name="Picture 2" descr="Chart, histogram&#10;&#10;Description automatically generated">
            <a:extLst>
              <a:ext uri="{FF2B5EF4-FFF2-40B4-BE49-F238E27FC236}">
                <a16:creationId xmlns:a16="http://schemas.microsoft.com/office/drawing/2014/main" id="{F27BFAE5-7384-4958-88B8-BD602376D831}"/>
              </a:ext>
            </a:extLst>
          </p:cNvPr>
          <p:cNvPicPr preferRelativeResize="0">
            <a:picLocks/>
          </p:cNvPicPr>
          <p:nvPr/>
        </p:nvPicPr>
        <p:blipFill>
          <a:blip r:embed="rId5"/>
          <a:stretch>
            <a:fillRect/>
          </a:stretch>
        </p:blipFill>
        <p:spPr>
          <a:xfrm>
            <a:off x="299366" y="3657600"/>
            <a:ext cx="6899348" cy="2743204"/>
          </a:xfrm>
          <a:prstGeom prst="rect">
            <a:avLst/>
          </a:prstGeom>
          <a:ln w="12700">
            <a:solidFill>
              <a:schemeClr val="tx1"/>
            </a:solidFill>
          </a:ln>
        </p:spPr>
      </p:pic>
    </p:spTree>
    <p:extLst>
      <p:ext uri="{BB962C8B-B14F-4D97-AF65-F5344CB8AC3E}">
        <p14:creationId xmlns:p14="http://schemas.microsoft.com/office/powerpoint/2010/main" val="23891154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695515" y="798191"/>
            <a:ext cx="4362933" cy="1384995"/>
          </a:xfrm>
          <a:prstGeom prst="rect">
            <a:avLst/>
          </a:prstGeom>
          <a:noFill/>
        </p:spPr>
        <p:txBody>
          <a:bodyPr wrap="square" lIns="91440" tIns="45720" rIns="91440" bIns="45720" rtlCol="0" anchor="t">
            <a:spAutoFit/>
          </a:bodyPr>
          <a:lstStyle/>
          <a:p>
            <a:pPr algn="ctr"/>
            <a:endParaRPr lang="en-US" sz="2800" b="1">
              <a:solidFill>
                <a:schemeClr val="bg1"/>
              </a:solidFill>
            </a:endParaRPr>
          </a:p>
          <a:p>
            <a:pPr algn="ctr"/>
            <a:r>
              <a:rPr lang="en-US" sz="2800" b="1">
                <a:solidFill>
                  <a:schemeClr val="bg1"/>
                </a:solidFill>
              </a:rPr>
              <a:t>Colorado River downstream of Windy Gap – CSII</a:t>
            </a:r>
            <a:endParaRPr lang="en-US" sz="2800" b="1">
              <a:solidFill>
                <a:schemeClr val="bg1"/>
              </a:solidFill>
              <a:cs typeface="Calibri"/>
            </a:endParaRP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rotWithShape="1">
          <a:blip r:embed="rId2">
            <a:extLst>
              <a:ext uri="{28A0092B-C50C-407E-A947-70E740481C1C}">
                <a14:useLocalDpi xmlns:a14="http://schemas.microsoft.com/office/drawing/2010/main" val="0"/>
              </a:ext>
            </a:extLst>
          </a:blip>
          <a:srcRect r="4889"/>
          <a:stretch/>
        </p:blipFill>
        <p:spPr>
          <a:xfrm>
            <a:off x="7695515" y="2380385"/>
            <a:ext cx="4394121" cy="2970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7954862" y="2970149"/>
            <a:ext cx="729441" cy="4671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0A04FA3-5BCC-4B24-A02E-F8A5B31C71B7}"/>
              </a:ext>
            </a:extLst>
          </p:cNvPr>
          <p:cNvSpPr txBox="1"/>
          <p:nvPr/>
        </p:nvSpPr>
        <p:spPr>
          <a:xfrm>
            <a:off x="7698657" y="5390428"/>
            <a:ext cx="3893575" cy="338554"/>
          </a:xfrm>
          <a:prstGeom prst="rect">
            <a:avLst/>
          </a:prstGeom>
          <a:noFill/>
        </p:spPr>
        <p:txBody>
          <a:bodyPr wrap="square" lIns="91440" tIns="45720" rIns="91440" bIns="45720" rtlCol="0" anchor="t">
            <a:spAutoFit/>
          </a:bodyPr>
          <a:lstStyle/>
          <a:p>
            <a:r>
              <a:rPr lang="en-US" sz="1600" i="1" dirty="0">
                <a:solidFill>
                  <a:schemeClr val="tx1">
                    <a:lumMod val="75000"/>
                    <a:lumOff val="25000"/>
                  </a:schemeClr>
                </a:solidFill>
              </a:rPr>
              <a:t>Northern Water's real-time site</a:t>
            </a:r>
          </a:p>
        </p:txBody>
      </p:sp>
      <p:pic>
        <p:nvPicPr>
          <p:cNvPr id="3" name="Picture 2" descr="Chart, line chart&#10;&#10;Description automatically generated">
            <a:extLst>
              <a:ext uri="{FF2B5EF4-FFF2-40B4-BE49-F238E27FC236}">
                <a16:creationId xmlns:a16="http://schemas.microsoft.com/office/drawing/2014/main" id="{5320BC8C-DF09-4DEC-898F-CB13244E9554}"/>
              </a:ext>
            </a:extLst>
          </p:cNvPr>
          <p:cNvPicPr preferRelativeResize="0">
            <a:picLocks/>
          </p:cNvPicPr>
          <p:nvPr/>
        </p:nvPicPr>
        <p:blipFill>
          <a:blip r:embed="rId3"/>
          <a:stretch>
            <a:fillRect/>
          </a:stretch>
        </p:blipFill>
        <p:spPr>
          <a:xfrm>
            <a:off x="299366" y="457200"/>
            <a:ext cx="6899348" cy="2743205"/>
          </a:xfrm>
          <a:prstGeom prst="rect">
            <a:avLst/>
          </a:prstGeom>
          <a:ln w="12700">
            <a:solidFill>
              <a:schemeClr val="tx1"/>
            </a:solidFill>
          </a:ln>
        </p:spPr>
      </p:pic>
      <p:pic>
        <p:nvPicPr>
          <p:cNvPr id="5" name="Picture 4" descr="Chart, histogram&#10;&#10;Description automatically generated">
            <a:extLst>
              <a:ext uri="{FF2B5EF4-FFF2-40B4-BE49-F238E27FC236}">
                <a16:creationId xmlns:a16="http://schemas.microsoft.com/office/drawing/2014/main" id="{8A6E7F83-375A-4327-9DD4-8EE63A1E749A}"/>
              </a:ext>
            </a:extLst>
          </p:cNvPr>
          <p:cNvPicPr preferRelativeResize="0">
            <a:picLocks/>
          </p:cNvPicPr>
          <p:nvPr/>
        </p:nvPicPr>
        <p:blipFill>
          <a:blip r:embed="rId4"/>
          <a:stretch>
            <a:fillRect/>
          </a:stretch>
        </p:blipFill>
        <p:spPr>
          <a:xfrm>
            <a:off x="299366" y="3657600"/>
            <a:ext cx="6899348" cy="2743205"/>
          </a:xfrm>
          <a:prstGeom prst="rect">
            <a:avLst/>
          </a:prstGeom>
          <a:ln w="12700">
            <a:solidFill>
              <a:schemeClr val="tx1"/>
            </a:solidFill>
          </a:ln>
        </p:spPr>
      </p:pic>
    </p:spTree>
    <p:extLst>
      <p:ext uri="{BB962C8B-B14F-4D97-AF65-F5344CB8AC3E}">
        <p14:creationId xmlns:p14="http://schemas.microsoft.com/office/powerpoint/2010/main" val="2583174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Chart, histogram&#10;&#10;Description automatically generated">
            <a:extLst>
              <a:ext uri="{FF2B5EF4-FFF2-40B4-BE49-F238E27FC236}">
                <a16:creationId xmlns:a16="http://schemas.microsoft.com/office/drawing/2014/main" id="{87C01474-B363-032D-608F-15D1F125E1DC}"/>
              </a:ext>
            </a:extLst>
          </p:cNvPr>
          <p:cNvPicPr>
            <a:picLocks noChangeAspect="1"/>
          </p:cNvPicPr>
          <p:nvPr/>
        </p:nvPicPr>
        <p:blipFill>
          <a:blip r:embed="rId2"/>
          <a:stretch>
            <a:fillRect/>
          </a:stretch>
        </p:blipFill>
        <p:spPr>
          <a:xfrm>
            <a:off x="943356" y="996533"/>
            <a:ext cx="10337292" cy="4858527"/>
          </a:xfrm>
          <a:prstGeom prst="rect">
            <a:avLst/>
          </a:prstGeom>
        </p:spPr>
      </p:pic>
    </p:spTree>
    <p:extLst>
      <p:ext uri="{BB962C8B-B14F-4D97-AF65-F5344CB8AC3E}">
        <p14:creationId xmlns:p14="http://schemas.microsoft.com/office/powerpoint/2010/main" val="1563093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0569CD-6BC5-43D9-AA6B-174CA798F3DD}"/>
              </a:ext>
            </a:extLst>
          </p:cNvPr>
          <p:cNvPicPr>
            <a:picLocks noChangeAspect="1"/>
          </p:cNvPicPr>
          <p:nvPr/>
        </p:nvPicPr>
        <p:blipFill rotWithShape="1">
          <a:blip r:embed="rId3">
            <a:extLst>
              <a:ext uri="{28A0092B-C50C-407E-A947-70E740481C1C}">
                <a14:useLocalDpi xmlns:a14="http://schemas.microsoft.com/office/drawing/2010/main" val="0"/>
              </a:ext>
            </a:extLst>
          </a:blip>
          <a:srcRect l="1604"/>
          <a:stretch/>
        </p:blipFill>
        <p:spPr>
          <a:xfrm>
            <a:off x="84114" y="259923"/>
            <a:ext cx="12023771" cy="63381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0D5B02C6-BABD-4E09-AB34-2D22C61429FC}"/>
              </a:ext>
            </a:extLst>
          </p:cNvPr>
          <p:cNvSpPr txBox="1"/>
          <p:nvPr/>
        </p:nvSpPr>
        <p:spPr>
          <a:xfrm>
            <a:off x="663495" y="5283029"/>
            <a:ext cx="7477615" cy="1077218"/>
          </a:xfrm>
          <a:prstGeom prst="rect">
            <a:avLst/>
          </a:prstGeom>
          <a:solidFill>
            <a:schemeClr val="accent5">
              <a:lumMod val="20000"/>
              <a:lumOff val="80000"/>
              <a:alpha val="51000"/>
            </a:schemeClr>
          </a:solidFill>
        </p:spPr>
        <p:txBody>
          <a:bodyPr wrap="square" rtlCol="0">
            <a:spAutoFit/>
          </a:bodyPr>
          <a:lstStyle/>
          <a:p>
            <a:r>
              <a:rPr lang="en-US" sz="3200" b="1"/>
              <a:t>Colorado River – </a:t>
            </a:r>
          </a:p>
          <a:p>
            <a:r>
              <a:rPr lang="en-US" sz="3200" b="1"/>
              <a:t>Downstream of Windy Gap to Blue River</a:t>
            </a:r>
          </a:p>
        </p:txBody>
      </p:sp>
    </p:spTree>
    <p:extLst>
      <p:ext uri="{BB962C8B-B14F-4D97-AF65-F5344CB8AC3E}">
        <p14:creationId xmlns:p14="http://schemas.microsoft.com/office/powerpoint/2010/main" val="13445319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471528" y="0"/>
            <a:ext cx="4648006" cy="954107"/>
          </a:xfrm>
          <a:prstGeom prst="rect">
            <a:avLst/>
          </a:prstGeom>
          <a:noFill/>
        </p:spPr>
        <p:txBody>
          <a:bodyPr wrap="square" lIns="91440" tIns="45720" rIns="91440" bIns="45720" rtlCol="0" anchor="t">
            <a:spAutoFit/>
          </a:bodyPr>
          <a:lstStyle/>
          <a:p>
            <a:pPr algn="ctr"/>
            <a:r>
              <a:rPr lang="en-US" sz="2800" b="1"/>
              <a:t>Colorado River at Sheriff Ranch – CSII</a:t>
            </a:r>
          </a:p>
        </p:txBody>
      </p:sp>
      <p:pic>
        <p:nvPicPr>
          <p:cNvPr id="6" name="Picture 5">
            <a:extLst>
              <a:ext uri="{FF2B5EF4-FFF2-40B4-BE49-F238E27FC236}">
                <a16:creationId xmlns:a16="http://schemas.microsoft.com/office/drawing/2014/main" id="{6EE64726-B72B-4995-9B1D-2E67E4B7798C}"/>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7763256" y="1077686"/>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1288032" y="1140796"/>
            <a:ext cx="533400" cy="48683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10;&#10;Description automatically generated">
            <a:extLst>
              <a:ext uri="{FF2B5EF4-FFF2-40B4-BE49-F238E27FC236}">
                <a16:creationId xmlns:a16="http://schemas.microsoft.com/office/drawing/2014/main" id="{4061202B-EDA2-0730-9990-E37436D30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79" y="3696783"/>
            <a:ext cx="7279349" cy="2743206"/>
          </a:xfrm>
          <a:prstGeom prst="rect">
            <a:avLst/>
          </a:prstGeom>
          <a:ln w="12700">
            <a:solidFill>
              <a:schemeClr val="tx1"/>
            </a:solidFill>
          </a:ln>
        </p:spPr>
      </p:pic>
      <p:pic>
        <p:nvPicPr>
          <p:cNvPr id="10" name="Picture 9" descr="Chart&#10;&#10;Description automatically generated">
            <a:extLst>
              <a:ext uri="{FF2B5EF4-FFF2-40B4-BE49-F238E27FC236}">
                <a16:creationId xmlns:a16="http://schemas.microsoft.com/office/drawing/2014/main" id="{0082D246-EE02-CC76-141E-3669ABF59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79" y="721061"/>
            <a:ext cx="7279349" cy="2743206"/>
          </a:xfrm>
          <a:prstGeom prst="rect">
            <a:avLst/>
          </a:prstGeom>
          <a:ln w="12700">
            <a:solidFill>
              <a:schemeClr val="tx1"/>
            </a:solidFill>
          </a:ln>
        </p:spPr>
      </p:pic>
    </p:spTree>
    <p:extLst>
      <p:ext uri="{BB962C8B-B14F-4D97-AF65-F5344CB8AC3E}">
        <p14:creationId xmlns:p14="http://schemas.microsoft.com/office/powerpoint/2010/main" val="14828385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433187" y="270852"/>
            <a:ext cx="4625260" cy="1384995"/>
          </a:xfrm>
          <a:prstGeom prst="rect">
            <a:avLst/>
          </a:prstGeom>
          <a:noFill/>
        </p:spPr>
        <p:txBody>
          <a:bodyPr wrap="square" rtlCol="0">
            <a:spAutoFit/>
          </a:bodyPr>
          <a:lstStyle/>
          <a:p>
            <a:pPr algn="ctr"/>
            <a:endParaRPr lang="en-US" sz="2800" b="1">
              <a:solidFill>
                <a:schemeClr val="bg1"/>
              </a:solidFill>
            </a:endParaRPr>
          </a:p>
          <a:p>
            <a:pPr algn="ctr"/>
            <a:r>
              <a:rPr lang="en-US" sz="2800" b="1">
                <a:solidFill>
                  <a:schemeClr val="bg1"/>
                </a:solidFill>
              </a:rPr>
              <a:t> Colorado River upstream Hot Sulphur Springs – CSII</a:t>
            </a: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074" y="1822574"/>
            <a:ext cx="4494055" cy="2733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0252918" y="2015907"/>
            <a:ext cx="963561" cy="52110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D853A73-C8C9-4B10-9754-744395A3D930}"/>
              </a:ext>
            </a:extLst>
          </p:cNvPr>
          <p:cNvPicPr preferRelativeResize="0">
            <a:picLocks/>
          </p:cNvPicPr>
          <p:nvPr/>
        </p:nvPicPr>
        <p:blipFill>
          <a:blip r:embed="rId4">
            <a:extLst>
              <a:ext uri="{28A0092B-C50C-407E-A947-70E740481C1C}">
                <a14:useLocalDpi xmlns:a14="http://schemas.microsoft.com/office/drawing/2010/main" val="0"/>
              </a:ext>
            </a:extLst>
          </a:blip>
          <a:srcRect/>
          <a:stretch/>
        </p:blipFill>
        <p:spPr>
          <a:xfrm>
            <a:off x="299367" y="457200"/>
            <a:ext cx="6899345" cy="2743204"/>
          </a:xfrm>
          <a:prstGeom prst="rect">
            <a:avLst/>
          </a:prstGeom>
          <a:ln w="12700">
            <a:solidFill>
              <a:schemeClr val="tx1"/>
            </a:solidFill>
          </a:ln>
        </p:spPr>
      </p:pic>
      <p:pic>
        <p:nvPicPr>
          <p:cNvPr id="10" name="Picture 9" descr="Chart, histogram&#10;&#10;Description automatically generated">
            <a:extLst>
              <a:ext uri="{FF2B5EF4-FFF2-40B4-BE49-F238E27FC236}">
                <a16:creationId xmlns:a16="http://schemas.microsoft.com/office/drawing/2014/main" id="{E4A1106A-2ED9-4E45-A9D5-4075B39848AF}"/>
              </a:ext>
            </a:extLst>
          </p:cNvPr>
          <p:cNvPicPr preferRelativeResize="0">
            <a:picLocks/>
          </p:cNvPicPr>
          <p:nvPr/>
        </p:nvPicPr>
        <p:blipFill>
          <a:blip r:embed="rId5"/>
          <a:stretch>
            <a:fillRect/>
          </a:stretch>
        </p:blipFill>
        <p:spPr>
          <a:xfrm>
            <a:off x="299365" y="3657600"/>
            <a:ext cx="6899350" cy="2743205"/>
          </a:xfrm>
          <a:prstGeom prst="rect">
            <a:avLst/>
          </a:prstGeom>
          <a:ln w="12700">
            <a:solidFill>
              <a:schemeClr val="tx1"/>
            </a:solidFill>
          </a:ln>
        </p:spPr>
      </p:pic>
      <p:sp>
        <p:nvSpPr>
          <p:cNvPr id="7" name="TextBox 6">
            <a:extLst>
              <a:ext uri="{FF2B5EF4-FFF2-40B4-BE49-F238E27FC236}">
                <a16:creationId xmlns:a16="http://schemas.microsoft.com/office/drawing/2014/main" id="{19A554F4-61AE-21C6-39A2-60706CE365A6}"/>
              </a:ext>
            </a:extLst>
          </p:cNvPr>
          <p:cNvSpPr txBox="1"/>
          <p:nvPr/>
        </p:nvSpPr>
        <p:spPr>
          <a:xfrm>
            <a:off x="8229600" y="4754880"/>
            <a:ext cx="3227832"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2022 Above WAT standard</a:t>
            </a:r>
          </a:p>
        </p:txBody>
      </p:sp>
      <p:graphicFrame>
        <p:nvGraphicFramePr>
          <p:cNvPr id="11" name="Table 9">
            <a:extLst>
              <a:ext uri="{FF2B5EF4-FFF2-40B4-BE49-F238E27FC236}">
                <a16:creationId xmlns:a16="http://schemas.microsoft.com/office/drawing/2014/main" id="{F1CFBD7C-A1AE-ECE2-3A68-CB94578C02EB}"/>
              </a:ext>
            </a:extLst>
          </p:cNvPr>
          <p:cNvGraphicFramePr>
            <a:graphicFrameLocks noGrp="1"/>
          </p:cNvGraphicFramePr>
          <p:nvPr>
            <p:extLst>
              <p:ext uri="{D42A27DB-BD31-4B8C-83A1-F6EECF244321}">
                <p14:modId xmlns:p14="http://schemas.microsoft.com/office/powerpoint/2010/main" val="2017621481"/>
              </p:ext>
            </p:extLst>
          </p:nvPr>
        </p:nvGraphicFramePr>
        <p:xfrm>
          <a:off x="8229600" y="5130038"/>
          <a:ext cx="3227832" cy="251460"/>
        </p:xfrm>
        <a:graphic>
          <a:graphicData uri="http://schemas.openxmlformats.org/drawingml/2006/table">
            <a:tbl>
              <a:tblPr firstRow="1" bandRow="1">
                <a:tableStyleId>{5C22544A-7EE6-4342-B048-85BDC9FD1C3A}</a:tableStyleId>
              </a:tblPr>
              <a:tblGrid>
                <a:gridCol w="1613916">
                  <a:extLst>
                    <a:ext uri="{9D8B030D-6E8A-4147-A177-3AD203B41FA5}">
                      <a16:colId xmlns:a16="http://schemas.microsoft.com/office/drawing/2014/main" val="1308466984"/>
                    </a:ext>
                  </a:extLst>
                </a:gridCol>
                <a:gridCol w="1613916">
                  <a:extLst>
                    <a:ext uri="{9D8B030D-6E8A-4147-A177-3AD203B41FA5}">
                      <a16:colId xmlns:a16="http://schemas.microsoft.com/office/drawing/2014/main" val="3890372386"/>
                    </a:ext>
                  </a:extLst>
                </a:gridCol>
              </a:tblGrid>
              <a:tr h="250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7-15-2022 - 7-22-2022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050" dirty="0">
                          <a:solidFill>
                            <a:schemeClr val="tx1"/>
                          </a:solidFill>
                        </a:rPr>
                        <a:t>Max Exceedance: 18.6⁰C</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3249266"/>
                  </a:ext>
                </a:extLst>
              </a:tr>
            </a:tbl>
          </a:graphicData>
        </a:graphic>
      </p:graphicFrame>
      <p:sp>
        <p:nvSpPr>
          <p:cNvPr id="13" name="TextBox 12">
            <a:extLst>
              <a:ext uri="{FF2B5EF4-FFF2-40B4-BE49-F238E27FC236}">
                <a16:creationId xmlns:a16="http://schemas.microsoft.com/office/drawing/2014/main" id="{B44EFBBA-4096-90BD-E4A1-06BCD76F0EB7}"/>
              </a:ext>
            </a:extLst>
          </p:cNvPr>
          <p:cNvSpPr txBox="1"/>
          <p:nvPr/>
        </p:nvSpPr>
        <p:spPr>
          <a:xfrm>
            <a:off x="8233318" y="5455549"/>
            <a:ext cx="3227832" cy="369332"/>
          </a:xfrm>
          <a:prstGeom prst="rect">
            <a:avLst/>
          </a:prstGeom>
          <a:solidFill>
            <a:schemeClr val="tx1"/>
          </a:solidFill>
          <a:ln>
            <a:solidFill>
              <a:srgbClr val="FF0000"/>
            </a:solidFill>
          </a:ln>
        </p:spPr>
        <p:txBody>
          <a:bodyPr wrap="square" lIns="91440" tIns="45720" rIns="91440" bIns="45720" anchor="t">
            <a:spAutoFit/>
          </a:bodyPr>
          <a:lstStyle/>
          <a:p>
            <a:pPr algn="ctr"/>
            <a:r>
              <a:rPr lang="en-US" dirty="0">
                <a:solidFill>
                  <a:srgbClr val="FF0000"/>
                </a:solidFill>
              </a:rPr>
              <a:t>2022 Above DM standard</a:t>
            </a:r>
          </a:p>
        </p:txBody>
      </p:sp>
      <p:graphicFrame>
        <p:nvGraphicFramePr>
          <p:cNvPr id="15" name="Table 9">
            <a:extLst>
              <a:ext uri="{FF2B5EF4-FFF2-40B4-BE49-F238E27FC236}">
                <a16:creationId xmlns:a16="http://schemas.microsoft.com/office/drawing/2014/main" id="{C7195EF4-C3EF-9D10-A005-968EAB560523}"/>
              </a:ext>
            </a:extLst>
          </p:cNvPr>
          <p:cNvGraphicFramePr>
            <a:graphicFrameLocks noGrp="1"/>
          </p:cNvGraphicFramePr>
          <p:nvPr>
            <p:extLst>
              <p:ext uri="{D42A27DB-BD31-4B8C-83A1-F6EECF244321}">
                <p14:modId xmlns:p14="http://schemas.microsoft.com/office/powerpoint/2010/main" val="3525030948"/>
              </p:ext>
            </p:extLst>
          </p:nvPr>
        </p:nvGraphicFramePr>
        <p:xfrm>
          <a:off x="8233318" y="5830707"/>
          <a:ext cx="3227832" cy="251460"/>
        </p:xfrm>
        <a:graphic>
          <a:graphicData uri="http://schemas.openxmlformats.org/drawingml/2006/table">
            <a:tbl>
              <a:tblPr firstRow="1" bandRow="1">
                <a:tableStyleId>{5C22544A-7EE6-4342-B048-85BDC9FD1C3A}</a:tableStyleId>
              </a:tblPr>
              <a:tblGrid>
                <a:gridCol w="1613916">
                  <a:extLst>
                    <a:ext uri="{9D8B030D-6E8A-4147-A177-3AD203B41FA5}">
                      <a16:colId xmlns:a16="http://schemas.microsoft.com/office/drawing/2014/main" val="1308466984"/>
                    </a:ext>
                  </a:extLst>
                </a:gridCol>
                <a:gridCol w="1613916">
                  <a:extLst>
                    <a:ext uri="{9D8B030D-6E8A-4147-A177-3AD203B41FA5}">
                      <a16:colId xmlns:a16="http://schemas.microsoft.com/office/drawing/2014/main" val="3890372386"/>
                    </a:ext>
                  </a:extLst>
                </a:gridCol>
              </a:tblGrid>
              <a:tr h="2506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7-17-2022 - 7-17-2022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050" dirty="0">
                          <a:solidFill>
                            <a:schemeClr val="tx1"/>
                          </a:solidFill>
                        </a:rPr>
                        <a:t>Max Exceedance: 24.3⁰C</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3249266"/>
                  </a:ext>
                </a:extLst>
              </a:tr>
            </a:tbl>
          </a:graphicData>
        </a:graphic>
      </p:graphicFrame>
    </p:spTree>
    <p:extLst>
      <p:ext uri="{BB962C8B-B14F-4D97-AF65-F5344CB8AC3E}">
        <p14:creationId xmlns:p14="http://schemas.microsoft.com/office/powerpoint/2010/main" val="21096579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460155" y="0"/>
            <a:ext cx="4625260" cy="954107"/>
          </a:xfrm>
          <a:prstGeom prst="rect">
            <a:avLst/>
          </a:prstGeom>
          <a:noFill/>
        </p:spPr>
        <p:txBody>
          <a:bodyPr wrap="square" rtlCol="0">
            <a:spAutoFit/>
          </a:bodyPr>
          <a:lstStyle/>
          <a:p>
            <a:pPr algn="ctr"/>
            <a:r>
              <a:rPr lang="en-US" sz="2800" b="1"/>
              <a:t>Colorado River downstream Byers Canyon– CSII</a:t>
            </a:r>
          </a:p>
        </p:txBody>
      </p:sp>
      <p:pic>
        <p:nvPicPr>
          <p:cNvPr id="6" name="Picture 5">
            <a:extLst>
              <a:ext uri="{FF2B5EF4-FFF2-40B4-BE49-F238E27FC236}">
                <a16:creationId xmlns:a16="http://schemas.microsoft.com/office/drawing/2014/main" id="{6EE64726-B72B-4995-9B1D-2E67E4B7798C}"/>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7763256" y="91440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9810750" y="2266950"/>
            <a:ext cx="495299" cy="3429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873A950-30C6-46A3-8308-70EFAED064CB}"/>
              </a:ext>
            </a:extLst>
          </p:cNvPr>
          <p:cNvSpPr txBox="1"/>
          <p:nvPr/>
        </p:nvSpPr>
        <p:spPr>
          <a:xfrm>
            <a:off x="8229600" y="4963779"/>
            <a:ext cx="3400148"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2022 Above WAT standard</a:t>
            </a:r>
          </a:p>
        </p:txBody>
      </p:sp>
      <p:graphicFrame>
        <p:nvGraphicFramePr>
          <p:cNvPr id="5" name="Table 9">
            <a:extLst>
              <a:ext uri="{FF2B5EF4-FFF2-40B4-BE49-F238E27FC236}">
                <a16:creationId xmlns:a16="http://schemas.microsoft.com/office/drawing/2014/main" id="{EFAA445F-596F-405D-8D54-BEB7ACF4957A}"/>
              </a:ext>
            </a:extLst>
          </p:cNvPr>
          <p:cNvGraphicFramePr>
            <a:graphicFrameLocks noGrp="1"/>
          </p:cNvGraphicFramePr>
          <p:nvPr>
            <p:extLst>
              <p:ext uri="{D42A27DB-BD31-4B8C-83A1-F6EECF244321}">
                <p14:modId xmlns:p14="http://schemas.microsoft.com/office/powerpoint/2010/main" val="2739579975"/>
              </p:ext>
            </p:extLst>
          </p:nvPr>
        </p:nvGraphicFramePr>
        <p:xfrm>
          <a:off x="8229600" y="5333111"/>
          <a:ext cx="3400148" cy="571500"/>
        </p:xfrm>
        <a:graphic>
          <a:graphicData uri="http://schemas.openxmlformats.org/drawingml/2006/table">
            <a:tbl>
              <a:tblPr firstRow="1" bandRow="1">
                <a:tableStyleId>{5C22544A-7EE6-4342-B048-85BDC9FD1C3A}</a:tableStyleId>
              </a:tblPr>
              <a:tblGrid>
                <a:gridCol w="1637775">
                  <a:extLst>
                    <a:ext uri="{9D8B030D-6E8A-4147-A177-3AD203B41FA5}">
                      <a16:colId xmlns:a16="http://schemas.microsoft.com/office/drawing/2014/main" val="1308466984"/>
                    </a:ext>
                  </a:extLst>
                </a:gridCol>
                <a:gridCol w="1762373">
                  <a:extLst>
                    <a:ext uri="{9D8B030D-6E8A-4147-A177-3AD203B41FA5}">
                      <a16:colId xmlns:a16="http://schemas.microsoft.com/office/drawing/2014/main" val="389037238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7-14-2022 to 7-22-2022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8-08-2022 to 8-10-2022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Max Exceedance: 18.9⁰C</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Max Exceedance: 18.4⁰C</a:t>
                      </a:r>
                    </a:p>
                    <a:p>
                      <a:pPr algn="r"/>
                      <a:endParaRPr lang="en-US" sz="105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3249266"/>
                  </a:ext>
                </a:extLst>
              </a:tr>
            </a:tbl>
          </a:graphicData>
        </a:graphic>
      </p:graphicFrame>
      <p:pic>
        <p:nvPicPr>
          <p:cNvPr id="10" name="Picture 9" descr="Chart&#10;&#10;Description automatically generated">
            <a:extLst>
              <a:ext uri="{FF2B5EF4-FFF2-40B4-BE49-F238E27FC236}">
                <a16:creationId xmlns:a16="http://schemas.microsoft.com/office/drawing/2014/main" id="{74D92C39-C50F-D4D2-B275-262F47A0A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1" y="3752609"/>
            <a:ext cx="7201074" cy="2743206"/>
          </a:xfrm>
          <a:prstGeom prst="rect">
            <a:avLst/>
          </a:prstGeom>
          <a:ln w="12700">
            <a:solidFill>
              <a:schemeClr val="tx1"/>
            </a:solidFill>
          </a:ln>
        </p:spPr>
      </p:pic>
      <p:pic>
        <p:nvPicPr>
          <p:cNvPr id="12" name="Picture 11" descr="Chart, line chart&#10;&#10;Description automatically generated">
            <a:extLst>
              <a:ext uri="{FF2B5EF4-FFF2-40B4-BE49-F238E27FC236}">
                <a16:creationId xmlns:a16="http://schemas.microsoft.com/office/drawing/2014/main" id="{A7698ADF-62FE-323B-C5C0-9CF076A8B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1" y="685794"/>
            <a:ext cx="7201074" cy="2743206"/>
          </a:xfrm>
          <a:prstGeom prst="rect">
            <a:avLst/>
          </a:prstGeom>
          <a:ln w="12700">
            <a:solidFill>
              <a:schemeClr val="tx1"/>
            </a:solidFill>
          </a:ln>
        </p:spPr>
      </p:pic>
      <p:sp>
        <p:nvSpPr>
          <p:cNvPr id="2" name="TextBox 1">
            <a:extLst>
              <a:ext uri="{FF2B5EF4-FFF2-40B4-BE49-F238E27FC236}">
                <a16:creationId xmlns:a16="http://schemas.microsoft.com/office/drawing/2014/main" id="{9646FFD5-6E63-83FF-F45F-E0B646A13F04}"/>
              </a:ext>
            </a:extLst>
          </p:cNvPr>
          <p:cNvSpPr txBox="1"/>
          <p:nvPr/>
        </p:nvSpPr>
        <p:spPr>
          <a:xfrm>
            <a:off x="6096000" y="1016106"/>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18.82 C on 7/20</a:t>
            </a:r>
            <a:endParaRPr lang="en-US" sz="1100" b="1" dirty="0">
              <a:solidFill>
                <a:srgbClr val="FF0000"/>
              </a:solidFill>
            </a:endParaRPr>
          </a:p>
        </p:txBody>
      </p:sp>
    </p:spTree>
    <p:extLst>
      <p:ext uri="{BB962C8B-B14F-4D97-AF65-F5344CB8AC3E}">
        <p14:creationId xmlns:p14="http://schemas.microsoft.com/office/powerpoint/2010/main" val="222489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663692" y="0"/>
            <a:ext cx="4491705" cy="954107"/>
          </a:xfrm>
          <a:prstGeom prst="rect">
            <a:avLst/>
          </a:prstGeom>
          <a:noFill/>
        </p:spPr>
        <p:txBody>
          <a:bodyPr wrap="square" rtlCol="0">
            <a:spAutoFit/>
          </a:bodyPr>
          <a:lstStyle/>
          <a:p>
            <a:pPr algn="ctr"/>
            <a:r>
              <a:rPr lang="en-US" sz="2800" b="1"/>
              <a:t>Colorado River at Lone Buck – CSII</a:t>
            </a:r>
          </a:p>
        </p:txBody>
      </p:sp>
      <p:pic>
        <p:nvPicPr>
          <p:cNvPr id="6" name="Picture 5">
            <a:extLst>
              <a:ext uri="{FF2B5EF4-FFF2-40B4-BE49-F238E27FC236}">
                <a16:creationId xmlns:a16="http://schemas.microsoft.com/office/drawing/2014/main" id="{6EE64726-B72B-4995-9B1D-2E67E4B7798C}"/>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7763256" y="91440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9515475" y="2511092"/>
            <a:ext cx="542925" cy="38450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55C47C-F97A-4DC2-BD0C-7AD79AD21EB2}"/>
              </a:ext>
            </a:extLst>
          </p:cNvPr>
          <p:cNvSpPr txBox="1"/>
          <p:nvPr/>
        </p:nvSpPr>
        <p:spPr>
          <a:xfrm>
            <a:off x="8229598" y="5128474"/>
            <a:ext cx="3462292"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2022 Above WAT standard</a:t>
            </a:r>
          </a:p>
        </p:txBody>
      </p:sp>
      <p:graphicFrame>
        <p:nvGraphicFramePr>
          <p:cNvPr id="5" name="Table 9">
            <a:extLst>
              <a:ext uri="{FF2B5EF4-FFF2-40B4-BE49-F238E27FC236}">
                <a16:creationId xmlns:a16="http://schemas.microsoft.com/office/drawing/2014/main" id="{C8F59467-F496-46B5-9077-52E9933E4347}"/>
              </a:ext>
            </a:extLst>
          </p:cNvPr>
          <p:cNvGraphicFramePr>
            <a:graphicFrameLocks noGrp="1"/>
          </p:cNvGraphicFramePr>
          <p:nvPr>
            <p:extLst>
              <p:ext uri="{D42A27DB-BD31-4B8C-83A1-F6EECF244321}">
                <p14:modId xmlns:p14="http://schemas.microsoft.com/office/powerpoint/2010/main" val="3183266914"/>
              </p:ext>
            </p:extLst>
          </p:nvPr>
        </p:nvGraphicFramePr>
        <p:xfrm>
          <a:off x="8229597" y="5497806"/>
          <a:ext cx="3462293" cy="571500"/>
        </p:xfrm>
        <a:graphic>
          <a:graphicData uri="http://schemas.openxmlformats.org/drawingml/2006/table">
            <a:tbl>
              <a:tblPr firstRow="1" bandRow="1">
                <a:tableStyleId>{5C22544A-7EE6-4342-B048-85BDC9FD1C3A}</a:tableStyleId>
              </a:tblPr>
              <a:tblGrid>
                <a:gridCol w="1748904">
                  <a:extLst>
                    <a:ext uri="{9D8B030D-6E8A-4147-A177-3AD203B41FA5}">
                      <a16:colId xmlns:a16="http://schemas.microsoft.com/office/drawing/2014/main" val="1750317050"/>
                    </a:ext>
                  </a:extLst>
                </a:gridCol>
                <a:gridCol w="1713389">
                  <a:extLst>
                    <a:ext uri="{9D8B030D-6E8A-4147-A177-3AD203B41FA5}">
                      <a16:colId xmlns:a16="http://schemas.microsoft.com/office/drawing/2014/main" val="93804213"/>
                    </a:ext>
                  </a:extLst>
                </a:gridCol>
              </a:tblGrid>
              <a:tr h="455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07-13-2022 to 07-23-2022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08-05-2022 to 08-14-2022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Max Exceedance: 19.1⁰C</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Max Exceedance: 19.0⁰C</a:t>
                      </a:r>
                    </a:p>
                    <a:p>
                      <a:pPr algn="r"/>
                      <a:endParaRPr lang="en-US" sz="105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7737185"/>
                  </a:ext>
                </a:extLst>
              </a:tr>
            </a:tbl>
          </a:graphicData>
        </a:graphic>
      </p:graphicFrame>
      <p:pic>
        <p:nvPicPr>
          <p:cNvPr id="10" name="Picture 9" descr="Chart&#10;&#10;Description automatically generated">
            <a:extLst>
              <a:ext uri="{FF2B5EF4-FFF2-40B4-BE49-F238E27FC236}">
                <a16:creationId xmlns:a16="http://schemas.microsoft.com/office/drawing/2014/main" id="{D465BF71-6525-188E-DBC1-A87AFDD75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90" y="3670511"/>
            <a:ext cx="7369219" cy="2743206"/>
          </a:xfrm>
          <a:prstGeom prst="rect">
            <a:avLst/>
          </a:prstGeom>
          <a:ln w="12700">
            <a:solidFill>
              <a:schemeClr val="tx1"/>
            </a:solidFill>
          </a:ln>
        </p:spPr>
      </p:pic>
      <p:pic>
        <p:nvPicPr>
          <p:cNvPr id="12" name="Picture 11" descr="Chart, line chart&#10;&#10;Description automatically generated">
            <a:extLst>
              <a:ext uri="{FF2B5EF4-FFF2-40B4-BE49-F238E27FC236}">
                <a16:creationId xmlns:a16="http://schemas.microsoft.com/office/drawing/2014/main" id="{5CFD2C1F-0F04-107D-7B07-7E4DEF7B2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964" y="685794"/>
            <a:ext cx="7357545" cy="2743206"/>
          </a:xfrm>
          <a:prstGeom prst="rect">
            <a:avLst/>
          </a:prstGeom>
          <a:ln w="12700">
            <a:solidFill>
              <a:schemeClr val="tx1"/>
            </a:solidFill>
          </a:ln>
        </p:spPr>
      </p:pic>
      <p:sp>
        <p:nvSpPr>
          <p:cNvPr id="2" name="TextBox 1">
            <a:extLst>
              <a:ext uri="{FF2B5EF4-FFF2-40B4-BE49-F238E27FC236}">
                <a16:creationId xmlns:a16="http://schemas.microsoft.com/office/drawing/2014/main" id="{6D1AAE05-F8D4-1BE6-9DC7-104D2D10DE0F}"/>
              </a:ext>
            </a:extLst>
          </p:cNvPr>
          <p:cNvSpPr txBox="1"/>
          <p:nvPr/>
        </p:nvSpPr>
        <p:spPr>
          <a:xfrm>
            <a:off x="6096000" y="1016106"/>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19.06 C on 7/20</a:t>
            </a:r>
            <a:endParaRPr lang="en-US" sz="1100" b="1" dirty="0">
              <a:solidFill>
                <a:srgbClr val="FF0000"/>
              </a:solidFill>
            </a:endParaRPr>
          </a:p>
        </p:txBody>
      </p:sp>
    </p:spTree>
    <p:extLst>
      <p:ext uri="{BB962C8B-B14F-4D97-AF65-F5344CB8AC3E}">
        <p14:creationId xmlns:p14="http://schemas.microsoft.com/office/powerpoint/2010/main" val="35929806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535551" y="-1654"/>
            <a:ext cx="4589614" cy="954107"/>
          </a:xfrm>
          <a:prstGeom prst="rect">
            <a:avLst/>
          </a:prstGeom>
          <a:noFill/>
        </p:spPr>
        <p:txBody>
          <a:bodyPr wrap="square" lIns="91440" tIns="45720" rIns="91440" bIns="45720" rtlCol="0" anchor="t">
            <a:spAutoFit/>
          </a:bodyPr>
          <a:lstStyle/>
          <a:p>
            <a:pPr algn="ctr"/>
            <a:r>
              <a:rPr lang="en-US" sz="2800" b="1" dirty="0">
                <a:solidFill>
                  <a:schemeClr val="bg1"/>
                </a:solidFill>
                <a:ea typeface="+mn-lt"/>
                <a:cs typeface="+mn-lt"/>
              </a:rPr>
              <a:t>Colorado River upstream Williams Fork – CSII</a:t>
            </a:r>
            <a:endParaRPr lang="en-US" sz="2800" b="1" dirty="0">
              <a:solidFill>
                <a:schemeClr val="bg1"/>
              </a:solidFill>
              <a:cs typeface="Calibri"/>
            </a:endParaRPr>
          </a:p>
        </p:txBody>
      </p:sp>
      <p:pic>
        <p:nvPicPr>
          <p:cNvPr id="2" name="Picture 1" descr="Chart, histogram&#10;&#10;Description automatically generated">
            <a:extLst>
              <a:ext uri="{FF2B5EF4-FFF2-40B4-BE49-F238E27FC236}">
                <a16:creationId xmlns:a16="http://schemas.microsoft.com/office/drawing/2014/main" id="{288A40D5-94DD-4424-92EF-E6FAE9BD3E7A}"/>
              </a:ext>
            </a:extLst>
          </p:cNvPr>
          <p:cNvPicPr preferRelativeResize="0">
            <a:picLocks/>
          </p:cNvPicPr>
          <p:nvPr/>
        </p:nvPicPr>
        <p:blipFill>
          <a:blip r:embed="rId3"/>
          <a:stretch>
            <a:fillRect/>
          </a:stretch>
        </p:blipFill>
        <p:spPr>
          <a:xfrm>
            <a:off x="299366" y="3657600"/>
            <a:ext cx="6899348" cy="2743205"/>
          </a:xfrm>
          <a:prstGeom prst="rect">
            <a:avLst/>
          </a:prstGeom>
          <a:ln w="12700">
            <a:solidFill>
              <a:schemeClr val="tx1"/>
            </a:solidFill>
          </a:ln>
        </p:spPr>
      </p:pic>
      <p:pic>
        <p:nvPicPr>
          <p:cNvPr id="3" name="Picture 2" descr="Chart&#10;&#10;Description automatically generated">
            <a:extLst>
              <a:ext uri="{FF2B5EF4-FFF2-40B4-BE49-F238E27FC236}">
                <a16:creationId xmlns:a16="http://schemas.microsoft.com/office/drawing/2014/main" id="{1C8C48CE-935D-4C4E-A7D3-6C31EAFEE0D9}"/>
              </a:ext>
            </a:extLst>
          </p:cNvPr>
          <p:cNvPicPr preferRelativeResize="0">
            <a:picLocks/>
          </p:cNvPicPr>
          <p:nvPr/>
        </p:nvPicPr>
        <p:blipFill>
          <a:blip r:embed="rId4"/>
          <a:stretch>
            <a:fillRect/>
          </a:stretch>
        </p:blipFill>
        <p:spPr>
          <a:xfrm>
            <a:off x="299366" y="457200"/>
            <a:ext cx="6899348" cy="2743205"/>
          </a:xfrm>
          <a:prstGeom prst="rect">
            <a:avLst/>
          </a:prstGeom>
          <a:ln w="12700">
            <a:solidFill>
              <a:schemeClr val="tx1"/>
            </a:solidFill>
          </a:ln>
        </p:spPr>
      </p:pic>
      <p:sp>
        <p:nvSpPr>
          <p:cNvPr id="5" name="TextBox 4">
            <a:extLst>
              <a:ext uri="{FF2B5EF4-FFF2-40B4-BE49-F238E27FC236}">
                <a16:creationId xmlns:a16="http://schemas.microsoft.com/office/drawing/2014/main" id="{393BB0C0-E3CA-E320-4B6D-20764095BCDE}"/>
              </a:ext>
            </a:extLst>
          </p:cNvPr>
          <p:cNvSpPr txBox="1"/>
          <p:nvPr/>
        </p:nvSpPr>
        <p:spPr>
          <a:xfrm>
            <a:off x="8229600" y="3868615"/>
            <a:ext cx="3227832"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2022 Above WAT standard</a:t>
            </a:r>
          </a:p>
        </p:txBody>
      </p:sp>
      <p:graphicFrame>
        <p:nvGraphicFramePr>
          <p:cNvPr id="10" name="Table 6">
            <a:extLst>
              <a:ext uri="{FF2B5EF4-FFF2-40B4-BE49-F238E27FC236}">
                <a16:creationId xmlns:a16="http://schemas.microsoft.com/office/drawing/2014/main" id="{4966620E-37F4-31A3-EF5A-5B4B3831FD60}"/>
              </a:ext>
            </a:extLst>
          </p:cNvPr>
          <p:cNvGraphicFramePr>
            <a:graphicFrameLocks noGrp="1"/>
          </p:cNvGraphicFramePr>
          <p:nvPr>
            <p:extLst>
              <p:ext uri="{D42A27DB-BD31-4B8C-83A1-F6EECF244321}">
                <p14:modId xmlns:p14="http://schemas.microsoft.com/office/powerpoint/2010/main" val="3388729707"/>
              </p:ext>
            </p:extLst>
          </p:nvPr>
        </p:nvGraphicFramePr>
        <p:xfrm>
          <a:off x="8247888" y="4247718"/>
          <a:ext cx="3209544" cy="519592"/>
        </p:xfrm>
        <a:graphic>
          <a:graphicData uri="http://schemas.openxmlformats.org/drawingml/2006/table">
            <a:tbl>
              <a:tblPr firstRow="1" bandRow="1">
                <a:tableStyleId>{5C22544A-7EE6-4342-B048-85BDC9FD1C3A}</a:tableStyleId>
              </a:tblPr>
              <a:tblGrid>
                <a:gridCol w="1604772">
                  <a:extLst>
                    <a:ext uri="{9D8B030D-6E8A-4147-A177-3AD203B41FA5}">
                      <a16:colId xmlns:a16="http://schemas.microsoft.com/office/drawing/2014/main" val="3934606826"/>
                    </a:ext>
                  </a:extLst>
                </a:gridCol>
                <a:gridCol w="1604772">
                  <a:extLst>
                    <a:ext uri="{9D8B030D-6E8A-4147-A177-3AD203B41FA5}">
                      <a16:colId xmlns:a16="http://schemas.microsoft.com/office/drawing/2014/main" val="1169503190"/>
                    </a:ext>
                  </a:extLst>
                </a:gridCol>
              </a:tblGrid>
              <a:tr h="519592">
                <a:tc>
                  <a:txBody>
                    <a:bodyPr/>
                    <a:lstStyle/>
                    <a:p>
                      <a:pPr marL="0" marR="0" lvl="0" indent="0" algn="l">
                        <a:lnSpc>
                          <a:spcPct val="100000"/>
                        </a:lnSpc>
                        <a:spcBef>
                          <a:spcPts val="0"/>
                        </a:spcBef>
                        <a:spcAft>
                          <a:spcPts val="0"/>
                        </a:spcAft>
                        <a:buNone/>
                      </a:pPr>
                      <a:r>
                        <a:rPr lang="en-US" sz="1050" b="1" i="0" u="none" strike="noStrike" noProof="0">
                          <a:solidFill>
                            <a:schemeClr val="tx1"/>
                          </a:solidFill>
                          <a:latin typeface="Calibri"/>
                        </a:rPr>
                        <a:t>7-13-2022 - 7-24-2022</a:t>
                      </a:r>
                      <a:endParaRPr lang="en-US" sz="1050" b="1" i="0" u="none" strike="noStrike" noProof="0">
                        <a:latin typeface="Calibri"/>
                      </a:endParaRPr>
                    </a:p>
                    <a:p>
                      <a:pPr lvl="0">
                        <a:buNone/>
                      </a:pPr>
                      <a:r>
                        <a:rPr lang="en-US" sz="1050" b="1" i="0" u="none" strike="noStrike" noProof="0">
                          <a:solidFill>
                            <a:schemeClr val="tx1"/>
                          </a:solidFill>
                          <a:latin typeface="Calibri"/>
                        </a:rPr>
                        <a:t>8-06-2022 - 8-16-2022</a:t>
                      </a:r>
                      <a:endParaRPr lang="en-US" sz="1050" b="1" i="0" u="none" strike="noStrike" noProof="0" dirty="0">
                        <a:latin typeface="Calibri"/>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r">
                        <a:buNone/>
                      </a:pPr>
                      <a:r>
                        <a:rPr lang="en-US" sz="1050" b="1" i="0" u="none" strike="noStrike" noProof="0" dirty="0">
                          <a:solidFill>
                            <a:schemeClr val="tx1"/>
                          </a:solidFill>
                        </a:rPr>
                        <a:t>Max Exceedance: 19.24⁰C</a:t>
                      </a:r>
                      <a:endParaRPr lang="en-US" sz="1050" b="1" i="0" u="none" strike="noStrike" noProof="0" dirty="0"/>
                    </a:p>
                    <a:p>
                      <a:pPr lvl="0" algn="r">
                        <a:buNone/>
                      </a:pPr>
                      <a:r>
                        <a:rPr lang="en-US" sz="1050" b="1" i="0" u="none" strike="noStrike" noProof="0" dirty="0">
                          <a:solidFill>
                            <a:schemeClr val="tx1"/>
                          </a:solidFill>
                        </a:rPr>
                        <a:t>Max Exceedance: 19.06⁰C</a:t>
                      </a:r>
                      <a:endParaRPr lang="en-US" sz="1050" b="1" i="0" u="none" strike="noStrike" noProof="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4934705"/>
                  </a:ext>
                </a:extLst>
              </a:tr>
            </a:tbl>
          </a:graphicData>
        </a:graphic>
      </p:graphicFrame>
      <p:pic>
        <p:nvPicPr>
          <p:cNvPr id="12" name="Picture 11" descr="Map&#10;&#10;Description automatically generated">
            <a:extLst>
              <a:ext uri="{FF2B5EF4-FFF2-40B4-BE49-F238E27FC236}">
                <a16:creationId xmlns:a16="http://schemas.microsoft.com/office/drawing/2014/main" id="{7C4162AF-E97A-EF12-7014-45993FC77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9837" y="889985"/>
            <a:ext cx="4584562" cy="28064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C5ACA223-BA4E-65EF-B437-3506B6C70E60}"/>
              </a:ext>
            </a:extLst>
          </p:cNvPr>
          <p:cNvSpPr/>
          <p:nvPr/>
        </p:nvSpPr>
        <p:spPr>
          <a:xfrm>
            <a:off x="8301342" y="1872052"/>
            <a:ext cx="876119" cy="42117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6153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hart, histogram&#10;&#10;Description automatically generated">
            <a:extLst>
              <a:ext uri="{FF2B5EF4-FFF2-40B4-BE49-F238E27FC236}">
                <a16:creationId xmlns:a16="http://schemas.microsoft.com/office/drawing/2014/main" id="{D12C9F7D-7366-9878-EA6F-D7C4175ED4C2}"/>
              </a:ext>
            </a:extLst>
          </p:cNvPr>
          <p:cNvPicPr>
            <a:picLocks noChangeAspect="1"/>
          </p:cNvPicPr>
          <p:nvPr/>
        </p:nvPicPr>
        <p:blipFill>
          <a:blip r:embed="rId2"/>
          <a:stretch>
            <a:fillRect/>
          </a:stretch>
        </p:blipFill>
        <p:spPr>
          <a:xfrm>
            <a:off x="943356" y="996533"/>
            <a:ext cx="10337292" cy="4858527"/>
          </a:xfrm>
          <a:prstGeom prst="rect">
            <a:avLst/>
          </a:prstGeom>
        </p:spPr>
      </p:pic>
    </p:spTree>
    <p:extLst>
      <p:ext uri="{BB962C8B-B14F-4D97-AF65-F5344CB8AC3E}">
        <p14:creationId xmlns:p14="http://schemas.microsoft.com/office/powerpoint/2010/main" val="3998350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BD96-BA39-433C-BD40-8DF43E0496CC}"/>
              </a:ext>
            </a:extLst>
          </p:cNvPr>
          <p:cNvSpPr>
            <a:spLocks noGrp="1"/>
          </p:cNvSpPr>
          <p:nvPr>
            <p:ph type="ctrTitle"/>
          </p:nvPr>
        </p:nvSpPr>
        <p:spPr/>
        <p:txBody>
          <a:bodyPr/>
          <a:lstStyle/>
          <a:p>
            <a:pPr algn="ctr"/>
            <a:r>
              <a:rPr lang="en-US" dirty="0"/>
              <a:t>Fraser River Basin, including tributaries</a:t>
            </a:r>
            <a:br>
              <a:rPr lang="en-US" dirty="0"/>
            </a:br>
            <a:r>
              <a:rPr lang="en-US" dirty="0"/>
              <a:t>2022 Summary</a:t>
            </a:r>
          </a:p>
        </p:txBody>
      </p:sp>
    </p:spTree>
    <p:extLst>
      <p:ext uri="{BB962C8B-B14F-4D97-AF65-F5344CB8AC3E}">
        <p14:creationId xmlns:p14="http://schemas.microsoft.com/office/powerpoint/2010/main" val="17746897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433187" y="0"/>
            <a:ext cx="4625260" cy="1384995"/>
          </a:xfrm>
          <a:prstGeom prst="rect">
            <a:avLst/>
          </a:prstGeom>
          <a:noFill/>
        </p:spPr>
        <p:txBody>
          <a:bodyPr wrap="square" lIns="91440" tIns="45720" rIns="91440" bIns="45720" rtlCol="0" anchor="t">
            <a:spAutoFit/>
          </a:bodyPr>
          <a:lstStyle/>
          <a:p>
            <a:pPr algn="ctr"/>
            <a:r>
              <a:rPr lang="en-US" sz="2800" b="1">
                <a:solidFill>
                  <a:schemeClr val="bg1"/>
                </a:solidFill>
              </a:rPr>
              <a:t>Colorado River downstream Williams Fork (Kid-Pond) – CSII</a:t>
            </a:r>
          </a:p>
        </p:txBody>
      </p:sp>
      <p:pic>
        <p:nvPicPr>
          <p:cNvPr id="6" name="Picture 5">
            <a:extLst>
              <a:ext uri="{FF2B5EF4-FFF2-40B4-BE49-F238E27FC236}">
                <a16:creationId xmlns:a16="http://schemas.microsoft.com/office/drawing/2014/main" id="{6EE64726-B72B-4995-9B1D-2E67E4B7798C}"/>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7763256" y="137160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8334374" y="2257603"/>
            <a:ext cx="600075" cy="49899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10;&#10;Description automatically generated">
            <a:extLst>
              <a:ext uri="{FF2B5EF4-FFF2-40B4-BE49-F238E27FC236}">
                <a16:creationId xmlns:a16="http://schemas.microsoft.com/office/drawing/2014/main" id="{C72D7946-BA2A-B201-6EAF-CB910E691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5" y="3646958"/>
            <a:ext cx="7394710" cy="2743206"/>
          </a:xfrm>
          <a:prstGeom prst="rect">
            <a:avLst/>
          </a:prstGeom>
          <a:ln w="12700">
            <a:solidFill>
              <a:schemeClr val="tx1"/>
            </a:solidFill>
          </a:ln>
        </p:spPr>
      </p:pic>
      <p:pic>
        <p:nvPicPr>
          <p:cNvPr id="10" name="Picture 9" descr="Chart, line chart&#10;&#10;Description automatically generated">
            <a:extLst>
              <a:ext uri="{FF2B5EF4-FFF2-40B4-BE49-F238E27FC236}">
                <a16:creationId xmlns:a16="http://schemas.microsoft.com/office/drawing/2014/main" id="{5BBCFDCE-6C59-238D-FE33-96C977849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53" y="627246"/>
            <a:ext cx="7394711" cy="2743206"/>
          </a:xfrm>
          <a:prstGeom prst="rect">
            <a:avLst/>
          </a:prstGeom>
          <a:ln w="12700">
            <a:solidFill>
              <a:schemeClr val="tx1"/>
            </a:solidFill>
          </a:ln>
        </p:spPr>
      </p:pic>
    </p:spTree>
    <p:extLst>
      <p:ext uri="{BB962C8B-B14F-4D97-AF65-F5344CB8AC3E}">
        <p14:creationId xmlns:p14="http://schemas.microsoft.com/office/powerpoint/2010/main" val="1386557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C9056854-B892-4121-B256-DDD7A0915DA6}"/>
              </a:ext>
            </a:extLst>
          </p:cNvPr>
          <p:cNvCxnSpPr/>
          <p:nvPr/>
        </p:nvCxnSpPr>
        <p:spPr>
          <a:xfrm>
            <a:off x="5684852" y="6127442"/>
            <a:ext cx="409575"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46A05C5-3615-4A23-B9B6-7DE5637A5158}"/>
              </a:ext>
            </a:extLst>
          </p:cNvPr>
          <p:cNvCxnSpPr>
            <a:cxnSpLocks/>
          </p:cNvCxnSpPr>
          <p:nvPr/>
        </p:nvCxnSpPr>
        <p:spPr>
          <a:xfrm>
            <a:off x="3691816" y="6127442"/>
            <a:ext cx="409575" cy="0"/>
          </a:xfrm>
          <a:prstGeom prst="straightConnector1">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17" name="Content Placeholder 16" descr="Chart, line chart&#10;&#10;Description automatically generated">
            <a:extLst>
              <a:ext uri="{FF2B5EF4-FFF2-40B4-BE49-F238E27FC236}">
                <a16:creationId xmlns:a16="http://schemas.microsoft.com/office/drawing/2014/main" id="{1812EB2B-80E8-A49B-07A7-5007CD3564C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474"/>
          <a:stretch/>
        </p:blipFill>
        <p:spPr>
          <a:xfrm>
            <a:off x="1602061" y="521208"/>
            <a:ext cx="8165581" cy="5546881"/>
          </a:xfrm>
        </p:spPr>
      </p:pic>
      <p:sp>
        <p:nvSpPr>
          <p:cNvPr id="2" name="TextBox 1">
            <a:extLst>
              <a:ext uri="{FF2B5EF4-FFF2-40B4-BE49-F238E27FC236}">
                <a16:creationId xmlns:a16="http://schemas.microsoft.com/office/drawing/2014/main" id="{56459410-CBAC-4A71-89E2-31497A71F626}"/>
              </a:ext>
            </a:extLst>
          </p:cNvPr>
          <p:cNvSpPr txBox="1"/>
          <p:nvPr/>
        </p:nvSpPr>
        <p:spPr>
          <a:xfrm>
            <a:off x="4029344" y="5952453"/>
            <a:ext cx="81915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  COR-</a:t>
            </a:r>
            <a:r>
              <a:rPr lang="en-US" sz="1600" dirty="0" err="1">
                <a:ea typeface="+mn-lt"/>
                <a:cs typeface="+mn-lt"/>
              </a:rPr>
              <a:t>LoneBuck</a:t>
            </a:r>
            <a:r>
              <a:rPr lang="en-US" sz="1600" dirty="0">
                <a:ea typeface="+mn-lt"/>
                <a:cs typeface="+mn-lt"/>
              </a:rPr>
              <a:t> </a:t>
            </a:r>
            <a:r>
              <a:rPr lang="en-US" sz="1600" dirty="0"/>
              <a:t>                COR-</a:t>
            </a:r>
            <a:r>
              <a:rPr lang="en-US" sz="1600" dirty="0" err="1"/>
              <a:t>abvKidPond</a:t>
            </a:r>
            <a:r>
              <a:rPr lang="en-US" sz="1600" dirty="0"/>
              <a:t>                 </a:t>
            </a:r>
            <a:endParaRPr lang="en-US" sz="1600" dirty="0">
              <a:cs typeface="Calibri"/>
            </a:endParaRPr>
          </a:p>
          <a:p>
            <a:endParaRPr lang="en-US" sz="1600" dirty="0">
              <a:cs typeface="Calibri"/>
            </a:endParaRPr>
          </a:p>
          <a:p>
            <a:endParaRPr lang="en-US" sz="1600" dirty="0"/>
          </a:p>
          <a:p>
            <a:r>
              <a:rPr lang="en-US" sz="1600" dirty="0"/>
              <a:t>         </a:t>
            </a:r>
            <a:r>
              <a:rPr lang="en-US" dirty="0"/>
              <a:t> </a:t>
            </a:r>
          </a:p>
        </p:txBody>
      </p:sp>
    </p:spTree>
    <p:extLst>
      <p:ext uri="{BB962C8B-B14F-4D97-AF65-F5344CB8AC3E}">
        <p14:creationId xmlns:p14="http://schemas.microsoft.com/office/powerpoint/2010/main" val="116153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598271" y="0"/>
            <a:ext cx="4625260" cy="954107"/>
          </a:xfrm>
          <a:prstGeom prst="rect">
            <a:avLst/>
          </a:prstGeom>
          <a:noFill/>
        </p:spPr>
        <p:txBody>
          <a:bodyPr wrap="square" rtlCol="0">
            <a:spAutoFit/>
          </a:bodyPr>
          <a:lstStyle/>
          <a:p>
            <a:pPr algn="ctr"/>
            <a:r>
              <a:rPr lang="en-US" sz="2800" b="1"/>
              <a:t>Williams Fork upstream of Williams Fork Reservoir – CSI</a:t>
            </a:r>
          </a:p>
        </p:txBody>
      </p:sp>
      <p:pic>
        <p:nvPicPr>
          <p:cNvPr id="6" name="Picture 5">
            <a:extLst>
              <a:ext uri="{FF2B5EF4-FFF2-40B4-BE49-F238E27FC236}">
                <a16:creationId xmlns:a16="http://schemas.microsoft.com/office/drawing/2014/main" id="{6EE64726-B72B-4995-9B1D-2E67E4B7798C}"/>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7763256" y="91440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8572500" y="4181475"/>
            <a:ext cx="590550" cy="42001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1F134C-AC14-49FE-B589-C9927737EE86}"/>
              </a:ext>
            </a:extLst>
          </p:cNvPr>
          <p:cNvSpPr txBox="1"/>
          <p:nvPr/>
        </p:nvSpPr>
        <p:spPr>
          <a:xfrm>
            <a:off x="8229600" y="4846320"/>
            <a:ext cx="3227832"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2022 Above WAT standard</a:t>
            </a:r>
          </a:p>
        </p:txBody>
      </p:sp>
      <p:graphicFrame>
        <p:nvGraphicFramePr>
          <p:cNvPr id="5" name="Table 9">
            <a:extLst>
              <a:ext uri="{FF2B5EF4-FFF2-40B4-BE49-F238E27FC236}">
                <a16:creationId xmlns:a16="http://schemas.microsoft.com/office/drawing/2014/main" id="{54A95BCA-D6F7-46AC-A535-1E9BC8DDC8B1}"/>
              </a:ext>
            </a:extLst>
          </p:cNvPr>
          <p:cNvGraphicFramePr>
            <a:graphicFrameLocks noGrp="1"/>
          </p:cNvGraphicFramePr>
          <p:nvPr>
            <p:extLst>
              <p:ext uri="{D42A27DB-BD31-4B8C-83A1-F6EECF244321}">
                <p14:modId xmlns:p14="http://schemas.microsoft.com/office/powerpoint/2010/main" val="1885297161"/>
              </p:ext>
            </p:extLst>
          </p:nvPr>
        </p:nvGraphicFramePr>
        <p:xfrm>
          <a:off x="8229599" y="5232745"/>
          <a:ext cx="3551068" cy="411480"/>
        </p:xfrm>
        <a:graphic>
          <a:graphicData uri="http://schemas.openxmlformats.org/drawingml/2006/table">
            <a:tbl>
              <a:tblPr firstRow="1" bandRow="1">
                <a:tableStyleId>{5C22544A-7EE6-4342-B048-85BDC9FD1C3A}</a:tableStyleId>
              </a:tblPr>
              <a:tblGrid>
                <a:gridCol w="1760445">
                  <a:extLst>
                    <a:ext uri="{9D8B030D-6E8A-4147-A177-3AD203B41FA5}">
                      <a16:colId xmlns:a16="http://schemas.microsoft.com/office/drawing/2014/main" val="1837833020"/>
                    </a:ext>
                  </a:extLst>
                </a:gridCol>
                <a:gridCol w="1790623">
                  <a:extLst>
                    <a:ext uri="{9D8B030D-6E8A-4147-A177-3AD203B41FA5}">
                      <a16:colId xmlns:a16="http://schemas.microsoft.com/office/drawing/2014/main" val="421248040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10-01-2022 to 10-08-2022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i="0" u="none" strike="noStrike" noProof="0" dirty="0">
                          <a:solidFill>
                            <a:schemeClr val="tx1"/>
                          </a:solidFill>
                        </a:rPr>
                        <a:t>Max Exceedance: 10.19⁰C</a:t>
                      </a:r>
                      <a:endParaRPr lang="en-US" sz="1050" b="1" i="0" u="none" strike="noStrike" noProof="0" dirty="0"/>
                    </a:p>
                    <a:p>
                      <a:pPr algn="r"/>
                      <a:endParaRPr lang="en-US" sz="105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4982949"/>
                  </a:ext>
                </a:extLst>
              </a:tr>
            </a:tbl>
          </a:graphicData>
        </a:graphic>
      </p:graphicFrame>
      <p:graphicFrame>
        <p:nvGraphicFramePr>
          <p:cNvPr id="10" name="Table 10">
            <a:extLst>
              <a:ext uri="{FF2B5EF4-FFF2-40B4-BE49-F238E27FC236}">
                <a16:creationId xmlns:a16="http://schemas.microsoft.com/office/drawing/2014/main" id="{065608F7-69B1-4C56-AA12-DAA9E1F3BEA7}"/>
              </a:ext>
            </a:extLst>
          </p:cNvPr>
          <p:cNvGraphicFramePr>
            <a:graphicFrameLocks noGrp="1"/>
          </p:cNvGraphicFramePr>
          <p:nvPr>
            <p:extLst>
              <p:ext uri="{D42A27DB-BD31-4B8C-83A1-F6EECF244321}">
                <p14:modId xmlns:p14="http://schemas.microsoft.com/office/powerpoint/2010/main" val="2541805246"/>
              </p:ext>
            </p:extLst>
          </p:nvPr>
        </p:nvGraphicFramePr>
        <p:xfrm>
          <a:off x="8229600" y="5990869"/>
          <a:ext cx="3551068" cy="411480"/>
        </p:xfrm>
        <a:graphic>
          <a:graphicData uri="http://schemas.openxmlformats.org/drawingml/2006/table">
            <a:tbl>
              <a:tblPr firstRow="1" bandRow="1">
                <a:tableStyleId>{5C22544A-7EE6-4342-B048-85BDC9FD1C3A}</a:tableStyleId>
              </a:tblPr>
              <a:tblGrid>
                <a:gridCol w="1865436">
                  <a:extLst>
                    <a:ext uri="{9D8B030D-6E8A-4147-A177-3AD203B41FA5}">
                      <a16:colId xmlns:a16="http://schemas.microsoft.com/office/drawing/2014/main" val="1733122402"/>
                    </a:ext>
                  </a:extLst>
                </a:gridCol>
                <a:gridCol w="1685632">
                  <a:extLst>
                    <a:ext uri="{9D8B030D-6E8A-4147-A177-3AD203B41FA5}">
                      <a16:colId xmlns:a16="http://schemas.microsoft.com/office/drawing/2014/main" val="3204655579"/>
                    </a:ext>
                  </a:extLst>
                </a:gridCol>
              </a:tblGrid>
              <a:tr h="370840">
                <a:tc>
                  <a:txBody>
                    <a:bodyPr/>
                    <a:lstStyle/>
                    <a:p>
                      <a:r>
                        <a:rPr lang="en-US" sz="1050" dirty="0">
                          <a:solidFill>
                            <a:schemeClr val="tx1"/>
                          </a:solidFill>
                        </a:rPr>
                        <a:t>07-17-2022 to 08-12-2022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50" b="1" i="0" u="none" strike="noStrike" noProof="0" dirty="0">
                          <a:solidFill>
                            <a:schemeClr val="tx1"/>
                          </a:solidFill>
                        </a:rPr>
                        <a:t>Max Exceedance: 22.61⁰C</a:t>
                      </a:r>
                      <a:endParaRPr lang="en-US" sz="1050" b="1" i="0" u="none" strike="noStrike" noProof="0" dirty="0"/>
                    </a:p>
                    <a:p>
                      <a:pPr algn="r"/>
                      <a:endParaRPr lang="en-US" sz="105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8967482"/>
                  </a:ext>
                </a:extLst>
              </a:tr>
            </a:tbl>
          </a:graphicData>
        </a:graphic>
      </p:graphicFrame>
      <p:sp>
        <p:nvSpPr>
          <p:cNvPr id="12" name="TextBox 11">
            <a:extLst>
              <a:ext uri="{FF2B5EF4-FFF2-40B4-BE49-F238E27FC236}">
                <a16:creationId xmlns:a16="http://schemas.microsoft.com/office/drawing/2014/main" id="{F8FBAB96-4FFF-485C-B7C7-AD4F06BA8C3D}"/>
              </a:ext>
            </a:extLst>
          </p:cNvPr>
          <p:cNvSpPr txBox="1"/>
          <p:nvPr/>
        </p:nvSpPr>
        <p:spPr>
          <a:xfrm>
            <a:off x="8229600" y="5612561"/>
            <a:ext cx="3227832" cy="369332"/>
          </a:xfrm>
          <a:prstGeom prst="rect">
            <a:avLst/>
          </a:prstGeom>
          <a:solidFill>
            <a:schemeClr val="tx1"/>
          </a:solidFill>
          <a:ln>
            <a:solidFill>
              <a:srgbClr val="FF0000"/>
            </a:solidFill>
          </a:ln>
        </p:spPr>
        <p:txBody>
          <a:bodyPr wrap="square">
            <a:spAutoFit/>
          </a:bodyPr>
          <a:lstStyle/>
          <a:p>
            <a:pPr algn="ctr"/>
            <a:r>
              <a:rPr lang="en-US" dirty="0">
                <a:solidFill>
                  <a:srgbClr val="FF0000"/>
                </a:solidFill>
              </a:rPr>
              <a:t>2022 Above DM standard</a:t>
            </a:r>
          </a:p>
        </p:txBody>
      </p:sp>
      <p:pic>
        <p:nvPicPr>
          <p:cNvPr id="11" name="Picture 10" descr="Chart, line chart&#10;&#10;Description automatically generated">
            <a:extLst>
              <a:ext uri="{FF2B5EF4-FFF2-40B4-BE49-F238E27FC236}">
                <a16:creationId xmlns:a16="http://schemas.microsoft.com/office/drawing/2014/main" id="{AA56F54B-8B58-9412-3C29-E17E0A7B0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80" y="477053"/>
            <a:ext cx="7412591" cy="2743206"/>
          </a:xfrm>
          <a:prstGeom prst="rect">
            <a:avLst/>
          </a:prstGeom>
          <a:ln w="12700">
            <a:solidFill>
              <a:schemeClr val="tx1"/>
            </a:solidFill>
          </a:ln>
        </p:spPr>
      </p:pic>
      <p:pic>
        <p:nvPicPr>
          <p:cNvPr id="14" name="Picture 13" descr="Chart&#10;&#10;Description automatically generated">
            <a:extLst>
              <a:ext uri="{FF2B5EF4-FFF2-40B4-BE49-F238E27FC236}">
                <a16:creationId xmlns:a16="http://schemas.microsoft.com/office/drawing/2014/main" id="{1A54BE6F-819A-6AF3-EFC7-2641A263AA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80" y="3559946"/>
            <a:ext cx="7412591" cy="2842643"/>
          </a:xfrm>
          <a:prstGeom prst="rect">
            <a:avLst/>
          </a:prstGeom>
          <a:ln w="12700">
            <a:solidFill>
              <a:schemeClr val="tx1"/>
            </a:solidFill>
          </a:ln>
        </p:spPr>
      </p:pic>
      <p:sp>
        <p:nvSpPr>
          <p:cNvPr id="2" name="TextBox 1">
            <a:extLst>
              <a:ext uri="{FF2B5EF4-FFF2-40B4-BE49-F238E27FC236}">
                <a16:creationId xmlns:a16="http://schemas.microsoft.com/office/drawing/2014/main" id="{0C2848C1-3417-BDBD-19DE-93A827D7C8D0}"/>
              </a:ext>
            </a:extLst>
          </p:cNvPr>
          <p:cNvSpPr txBox="1"/>
          <p:nvPr/>
        </p:nvSpPr>
        <p:spPr>
          <a:xfrm>
            <a:off x="6211410" y="954107"/>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rgbClr val="FF0000"/>
                </a:solidFill>
                <a:cs typeface="Calibri"/>
              </a:rPr>
              <a:t>10.19 C on 10/01</a:t>
            </a:r>
            <a:endParaRPr lang="en-US" sz="1100" b="1" dirty="0">
              <a:solidFill>
                <a:srgbClr val="FF0000"/>
              </a:solidFill>
            </a:endParaRPr>
          </a:p>
        </p:txBody>
      </p:sp>
      <p:sp>
        <p:nvSpPr>
          <p:cNvPr id="3" name="TextBox 2">
            <a:extLst>
              <a:ext uri="{FF2B5EF4-FFF2-40B4-BE49-F238E27FC236}">
                <a16:creationId xmlns:a16="http://schemas.microsoft.com/office/drawing/2014/main" id="{E17AD6BD-75C3-2415-BA58-AD3E677A293F}"/>
              </a:ext>
            </a:extLst>
          </p:cNvPr>
          <p:cNvSpPr txBox="1"/>
          <p:nvPr/>
        </p:nvSpPr>
        <p:spPr>
          <a:xfrm>
            <a:off x="6141792" y="4060725"/>
            <a:ext cx="16214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FF0000"/>
                </a:solidFill>
                <a:cs typeface="Calibri"/>
              </a:rPr>
              <a:t>22.61 </a:t>
            </a:r>
            <a:r>
              <a:rPr lang="en-US" sz="1100" b="1" dirty="0">
                <a:solidFill>
                  <a:srgbClr val="FF0000"/>
                </a:solidFill>
                <a:cs typeface="Calibri"/>
              </a:rPr>
              <a:t>C on 8/10</a:t>
            </a:r>
            <a:endParaRPr lang="en-US" sz="1100" b="1" dirty="0">
              <a:solidFill>
                <a:srgbClr val="FF0000"/>
              </a:solidFill>
            </a:endParaRPr>
          </a:p>
        </p:txBody>
      </p:sp>
    </p:spTree>
    <p:extLst>
      <p:ext uri="{BB962C8B-B14F-4D97-AF65-F5344CB8AC3E}">
        <p14:creationId xmlns:p14="http://schemas.microsoft.com/office/powerpoint/2010/main" val="28874599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464376" y="0"/>
            <a:ext cx="4625260" cy="954107"/>
          </a:xfrm>
          <a:prstGeom prst="rect">
            <a:avLst/>
          </a:prstGeom>
          <a:noFill/>
        </p:spPr>
        <p:txBody>
          <a:bodyPr wrap="square" rtlCol="0">
            <a:spAutoFit/>
          </a:bodyPr>
          <a:lstStyle/>
          <a:p>
            <a:pPr algn="ctr"/>
            <a:r>
              <a:rPr lang="en-US" sz="2800" b="1"/>
              <a:t>Colorado River at Con </a:t>
            </a:r>
            <a:r>
              <a:rPr lang="en-US" sz="2800" b="1" err="1"/>
              <a:t>Ritschard</a:t>
            </a:r>
            <a:r>
              <a:rPr lang="en-US" sz="2800" b="1"/>
              <a:t> – CSII</a:t>
            </a:r>
          </a:p>
        </p:txBody>
      </p:sp>
      <p:pic>
        <p:nvPicPr>
          <p:cNvPr id="6" name="Picture 5">
            <a:extLst>
              <a:ext uri="{FF2B5EF4-FFF2-40B4-BE49-F238E27FC236}">
                <a16:creationId xmlns:a16="http://schemas.microsoft.com/office/drawing/2014/main" id="{6EE64726-B72B-4995-9B1D-2E67E4B7798C}"/>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7763256" y="914399"/>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1373696" y="1554493"/>
            <a:ext cx="585894" cy="37116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10;&#10;Description automatically generated">
            <a:extLst>
              <a:ext uri="{FF2B5EF4-FFF2-40B4-BE49-F238E27FC236}">
                <a16:creationId xmlns:a16="http://schemas.microsoft.com/office/drawing/2014/main" id="{8D562FDC-1C9D-7187-D983-717B68646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1" y="3693110"/>
            <a:ext cx="7504175" cy="2919856"/>
          </a:xfrm>
          <a:prstGeom prst="rect">
            <a:avLst/>
          </a:prstGeom>
          <a:ln w="12700">
            <a:solidFill>
              <a:schemeClr val="tx1"/>
            </a:solidFill>
          </a:ln>
        </p:spPr>
      </p:pic>
      <p:pic>
        <p:nvPicPr>
          <p:cNvPr id="10" name="Picture 9" descr="Chart, line chart&#10;&#10;Description automatically generated">
            <a:extLst>
              <a:ext uri="{FF2B5EF4-FFF2-40B4-BE49-F238E27FC236}">
                <a16:creationId xmlns:a16="http://schemas.microsoft.com/office/drawing/2014/main" id="{CAC965DE-CBF3-867D-C8D7-3FC248CEF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40" y="633950"/>
            <a:ext cx="7504176" cy="2919855"/>
          </a:xfrm>
          <a:prstGeom prst="rect">
            <a:avLst/>
          </a:prstGeom>
          <a:ln w="12700">
            <a:solidFill>
              <a:schemeClr val="tx1"/>
            </a:solidFill>
          </a:ln>
        </p:spPr>
      </p:pic>
    </p:spTree>
    <p:extLst>
      <p:ext uri="{BB962C8B-B14F-4D97-AF65-F5344CB8AC3E}">
        <p14:creationId xmlns:p14="http://schemas.microsoft.com/office/powerpoint/2010/main" val="3626997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464376" y="0"/>
            <a:ext cx="4625260" cy="954107"/>
          </a:xfrm>
          <a:prstGeom prst="rect">
            <a:avLst/>
          </a:prstGeom>
          <a:noFill/>
        </p:spPr>
        <p:txBody>
          <a:bodyPr wrap="square" rtlCol="0">
            <a:spAutoFit/>
          </a:bodyPr>
          <a:lstStyle/>
          <a:p>
            <a:pPr algn="ctr"/>
            <a:r>
              <a:rPr lang="en-US" sz="2800" b="1"/>
              <a:t>Colorado River downstream KB Ditch – CSII</a:t>
            </a:r>
          </a:p>
        </p:txBody>
      </p:sp>
      <p:pic>
        <p:nvPicPr>
          <p:cNvPr id="6" name="Picture 5">
            <a:extLst>
              <a:ext uri="{FF2B5EF4-FFF2-40B4-BE49-F238E27FC236}">
                <a16:creationId xmlns:a16="http://schemas.microsoft.com/office/drawing/2014/main" id="{6EE64726-B72B-4995-9B1D-2E67E4B7798C}"/>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7763256" y="100584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0057479" y="2217423"/>
            <a:ext cx="585894" cy="37116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 histogram&#10;&#10;Description automatically generated">
            <a:extLst>
              <a:ext uri="{FF2B5EF4-FFF2-40B4-BE49-F238E27FC236}">
                <a16:creationId xmlns:a16="http://schemas.microsoft.com/office/drawing/2014/main" id="{7714D1C8-CD76-84D9-2469-7B20A046B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82" y="3729244"/>
            <a:ext cx="7493504" cy="2929008"/>
          </a:xfrm>
          <a:prstGeom prst="rect">
            <a:avLst/>
          </a:prstGeom>
          <a:ln w="12700">
            <a:solidFill>
              <a:schemeClr val="tx1"/>
            </a:solidFill>
          </a:ln>
        </p:spPr>
      </p:pic>
      <p:pic>
        <p:nvPicPr>
          <p:cNvPr id="10" name="Picture 9" descr="Chart&#10;&#10;Description automatically generated">
            <a:extLst>
              <a:ext uri="{FF2B5EF4-FFF2-40B4-BE49-F238E27FC236}">
                <a16:creationId xmlns:a16="http://schemas.microsoft.com/office/drawing/2014/main" id="{95EBAB13-D33A-1FDB-8965-8F0650F06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82" y="499993"/>
            <a:ext cx="7493504" cy="2929008"/>
          </a:xfrm>
          <a:prstGeom prst="rect">
            <a:avLst/>
          </a:prstGeom>
          <a:ln w="12700">
            <a:solidFill>
              <a:schemeClr val="tx1"/>
            </a:solidFill>
          </a:ln>
        </p:spPr>
      </p:pic>
    </p:spTree>
    <p:extLst>
      <p:ext uri="{BB962C8B-B14F-4D97-AF65-F5344CB8AC3E}">
        <p14:creationId xmlns:p14="http://schemas.microsoft.com/office/powerpoint/2010/main" val="3634927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7871955" y="0"/>
            <a:ext cx="3952266" cy="1384995"/>
          </a:xfrm>
          <a:prstGeom prst="rect">
            <a:avLst/>
          </a:prstGeom>
          <a:noFill/>
        </p:spPr>
        <p:txBody>
          <a:bodyPr wrap="square" rtlCol="0" anchor="t">
            <a:spAutoFit/>
          </a:bodyPr>
          <a:lstStyle/>
          <a:p>
            <a:pPr algn="ctr"/>
            <a:r>
              <a:rPr lang="en-US" sz="2800" b="1"/>
              <a:t>CR 2.3 - Colorado River upstream Hwy 9 Bridge at </a:t>
            </a:r>
            <a:r>
              <a:rPr lang="en-US" sz="2800" b="1" err="1"/>
              <a:t>Kremmling</a:t>
            </a:r>
            <a:r>
              <a:rPr lang="en-US" sz="2800" b="1"/>
              <a:t>– CSII</a:t>
            </a:r>
            <a:endParaRPr lang="en-US" sz="2800" b="1">
              <a:cs typeface="Calibri"/>
            </a:endParaRPr>
          </a:p>
        </p:txBody>
      </p:sp>
      <p:pic>
        <p:nvPicPr>
          <p:cNvPr id="6" name="Picture 5">
            <a:extLst>
              <a:ext uri="{FF2B5EF4-FFF2-40B4-BE49-F238E27FC236}">
                <a16:creationId xmlns:a16="http://schemas.microsoft.com/office/drawing/2014/main" id="{6EE64726-B72B-4995-9B1D-2E67E4B7798C}"/>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8302" r="23720"/>
          <a:stretch/>
        </p:blipFill>
        <p:spPr>
          <a:xfrm>
            <a:off x="7763256" y="1371600"/>
            <a:ext cx="4169664" cy="3758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8022453" y="3071808"/>
            <a:ext cx="585894" cy="37116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10;&#10;Description automatically generated">
            <a:extLst>
              <a:ext uri="{FF2B5EF4-FFF2-40B4-BE49-F238E27FC236}">
                <a16:creationId xmlns:a16="http://schemas.microsoft.com/office/drawing/2014/main" id="{1265EF43-E441-357B-3C1C-FDD28984C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3" y="3675712"/>
            <a:ext cx="7462790" cy="2908143"/>
          </a:xfrm>
          <a:prstGeom prst="rect">
            <a:avLst/>
          </a:prstGeom>
          <a:ln w="12700">
            <a:solidFill>
              <a:schemeClr val="tx1"/>
            </a:solidFill>
          </a:ln>
        </p:spPr>
      </p:pic>
      <p:pic>
        <p:nvPicPr>
          <p:cNvPr id="10" name="Picture 9" descr="Chart&#10;&#10;Description automatically generated">
            <a:extLst>
              <a:ext uri="{FF2B5EF4-FFF2-40B4-BE49-F238E27FC236}">
                <a16:creationId xmlns:a16="http://schemas.microsoft.com/office/drawing/2014/main" id="{07AC599B-C249-DA6C-B6C8-1A68C7CAC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73" y="603682"/>
            <a:ext cx="7462790" cy="2825318"/>
          </a:xfrm>
          <a:prstGeom prst="rect">
            <a:avLst/>
          </a:prstGeom>
          <a:ln w="12700">
            <a:solidFill>
              <a:schemeClr val="tx1"/>
            </a:solidFill>
          </a:ln>
        </p:spPr>
      </p:pic>
    </p:spTree>
    <p:extLst>
      <p:ext uri="{BB962C8B-B14F-4D97-AF65-F5344CB8AC3E}">
        <p14:creationId xmlns:p14="http://schemas.microsoft.com/office/powerpoint/2010/main" val="2492559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309E87C-B8DF-4317-B527-D4A7E81415F4}"/>
              </a:ext>
            </a:extLst>
          </p:cNvPr>
          <p:cNvSpPr>
            <a:spLocks noGrp="1"/>
          </p:cNvSpPr>
          <p:nvPr>
            <p:ph type="title" idx="4294967295"/>
          </p:nvPr>
        </p:nvSpPr>
        <p:spPr>
          <a:xfrm>
            <a:off x="534176" y="190500"/>
            <a:ext cx="9524224" cy="742027"/>
          </a:xfrm>
        </p:spPr>
        <p:txBody>
          <a:bodyPr/>
          <a:lstStyle/>
          <a:p>
            <a:r>
              <a:rPr lang="en-US" b="1">
                <a:solidFill>
                  <a:schemeClr val="accent2">
                    <a:lumMod val="60000"/>
                    <a:lumOff val="40000"/>
                  </a:schemeClr>
                </a:solidFill>
              </a:rPr>
              <a:t>Fraser River and Tributaries</a:t>
            </a:r>
            <a:endParaRPr lang="en-US">
              <a:solidFill>
                <a:schemeClr val="accent2">
                  <a:lumMod val="60000"/>
                  <a:lumOff val="40000"/>
                </a:schemeClr>
              </a:solidFill>
            </a:endParaRPr>
          </a:p>
        </p:txBody>
      </p:sp>
      <p:graphicFrame>
        <p:nvGraphicFramePr>
          <p:cNvPr id="17" name="Content Placeholder 16">
            <a:extLst>
              <a:ext uri="{FF2B5EF4-FFF2-40B4-BE49-F238E27FC236}">
                <a16:creationId xmlns:a16="http://schemas.microsoft.com/office/drawing/2014/main" id="{81209F67-8A02-4786-B475-88840564AECF}"/>
              </a:ext>
            </a:extLst>
          </p:cNvPr>
          <p:cNvGraphicFramePr>
            <a:graphicFrameLocks noGrp="1"/>
          </p:cNvGraphicFramePr>
          <p:nvPr>
            <p:ph idx="4294967295"/>
            <p:extLst>
              <p:ext uri="{D42A27DB-BD31-4B8C-83A1-F6EECF244321}">
                <p14:modId xmlns:p14="http://schemas.microsoft.com/office/powerpoint/2010/main" val="2172977812"/>
              </p:ext>
            </p:extLst>
          </p:nvPr>
        </p:nvGraphicFramePr>
        <p:xfrm>
          <a:off x="534176" y="932528"/>
          <a:ext cx="10868378" cy="5282840"/>
        </p:xfrm>
        <a:graphic>
          <a:graphicData uri="http://schemas.openxmlformats.org/drawingml/2006/table">
            <a:tbl>
              <a:tblPr>
                <a:tableStyleId>{5DA37D80-6434-44D0-A028-1B22A696006F}</a:tableStyleId>
              </a:tblPr>
              <a:tblGrid>
                <a:gridCol w="911708">
                  <a:extLst>
                    <a:ext uri="{9D8B030D-6E8A-4147-A177-3AD203B41FA5}">
                      <a16:colId xmlns:a16="http://schemas.microsoft.com/office/drawing/2014/main" val="3335945743"/>
                    </a:ext>
                  </a:extLst>
                </a:gridCol>
                <a:gridCol w="5221597">
                  <a:extLst>
                    <a:ext uri="{9D8B030D-6E8A-4147-A177-3AD203B41FA5}">
                      <a16:colId xmlns:a16="http://schemas.microsoft.com/office/drawing/2014/main" val="2896401682"/>
                    </a:ext>
                  </a:extLst>
                </a:gridCol>
                <a:gridCol w="1280160">
                  <a:extLst>
                    <a:ext uri="{9D8B030D-6E8A-4147-A177-3AD203B41FA5}">
                      <a16:colId xmlns:a16="http://schemas.microsoft.com/office/drawing/2014/main" val="3869028849"/>
                    </a:ext>
                  </a:extLst>
                </a:gridCol>
                <a:gridCol w="1077473">
                  <a:extLst>
                    <a:ext uri="{9D8B030D-6E8A-4147-A177-3AD203B41FA5}">
                      <a16:colId xmlns:a16="http://schemas.microsoft.com/office/drawing/2014/main" val="3349435285"/>
                    </a:ext>
                  </a:extLst>
                </a:gridCol>
                <a:gridCol w="1371600">
                  <a:extLst>
                    <a:ext uri="{9D8B030D-6E8A-4147-A177-3AD203B41FA5}">
                      <a16:colId xmlns:a16="http://schemas.microsoft.com/office/drawing/2014/main" val="3421231038"/>
                    </a:ext>
                  </a:extLst>
                </a:gridCol>
                <a:gridCol w="1005840">
                  <a:extLst>
                    <a:ext uri="{9D8B030D-6E8A-4147-A177-3AD203B41FA5}">
                      <a16:colId xmlns:a16="http://schemas.microsoft.com/office/drawing/2014/main" val="3796182230"/>
                    </a:ext>
                  </a:extLst>
                </a:gridCol>
              </a:tblGrid>
              <a:tr h="566056">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River Mile ID</a:t>
                      </a:r>
                    </a:p>
                  </a:txBody>
                  <a:tcPr marL="7620" marR="7620" marT="7620" marB="0" anchor="ctr">
                    <a:solidFill>
                      <a:schemeClr val="accent2">
                        <a:lumMod val="75000"/>
                      </a:schemeClr>
                    </a:solidFill>
                  </a:tcPr>
                </a:tc>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Description</a:t>
                      </a:r>
                    </a:p>
                  </a:txBody>
                  <a:tcPr marL="7620" marR="7620" marT="7620" marB="0" anchor="ctr">
                    <a:solidFill>
                      <a:schemeClr val="accent2">
                        <a:lumMod val="75000"/>
                      </a:schemeClr>
                    </a:solidFill>
                  </a:tcPr>
                </a:tc>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River</a:t>
                      </a:r>
                    </a:p>
                  </a:txBody>
                  <a:tcPr marL="7620" marR="7620" marT="7620" marB="0" anchor="ctr">
                    <a:solidFill>
                      <a:schemeClr val="accent2">
                        <a:lumMod val="75000"/>
                      </a:schemeClr>
                    </a:solidFill>
                  </a:tcPr>
                </a:tc>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Sampling Entity</a:t>
                      </a:r>
                    </a:p>
                  </a:txBody>
                  <a:tcPr marL="7620" marR="7620" marT="7620" marB="0" anchor="ctr">
                    <a:solidFill>
                      <a:schemeClr val="accent2">
                        <a:lumMod val="75000"/>
                      </a:schemeClr>
                    </a:solidFill>
                  </a:tcPr>
                </a:tc>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Entity Station ID</a:t>
                      </a:r>
                    </a:p>
                  </a:txBody>
                  <a:tcPr marL="7620" marR="7620" marT="7620" marB="0" anchor="ctr">
                    <a:solidFill>
                      <a:schemeClr val="accent2">
                        <a:lumMod val="75000"/>
                      </a:schemeClr>
                    </a:solidFill>
                  </a:tcPr>
                </a:tc>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Tier</a:t>
                      </a:r>
                    </a:p>
                  </a:txBody>
                  <a:tcPr marL="7620" marR="7620" marT="7620" marB="0" anchor="ctr">
                    <a:solidFill>
                      <a:schemeClr val="accent2">
                        <a:lumMod val="75000"/>
                      </a:schemeClr>
                    </a:solidFill>
                  </a:tcPr>
                </a:tc>
                <a:extLst>
                  <a:ext uri="{0D108BD9-81ED-4DB2-BD59-A6C34878D82A}">
                    <a16:rowId xmlns:a16="http://schemas.microsoft.com/office/drawing/2014/main" val="2660938324"/>
                  </a:ext>
                </a:extLst>
              </a:tr>
              <a:tr h="283029">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FR-27.2</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above Mary Jane entrance to Winter Park</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FR-Upper</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1494714943"/>
                  </a:ext>
                </a:extLst>
              </a:tr>
              <a:tr h="283029">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FR-23.4</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above Winter Park Sanitation District</a:t>
                      </a:r>
                    </a:p>
                  </a:txBody>
                  <a:tcPr marL="36576" marR="7620" marT="7620" marB="0"/>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abvWPSD</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4051530953"/>
                  </a:ext>
                </a:extLst>
              </a:tr>
              <a:tr h="283029">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FR-23.2</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below Winter Park Sanitation</a:t>
                      </a:r>
                    </a:p>
                  </a:txBody>
                  <a:tcPr marL="36576"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blwWPSD</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1784827070"/>
                  </a:ext>
                </a:extLst>
              </a:tr>
              <a:tr h="141515">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FR-22.5</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below Winter Park Resort at Idlewild Campground</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blwWP</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589962156"/>
                  </a:ext>
                </a:extLst>
              </a:tr>
              <a:tr h="141515">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EC-5.5</a:t>
                      </a:r>
                    </a:p>
                  </a:txBody>
                  <a:tcPr marL="7620" marR="7620" marT="7620" marB="0" anchor="b"/>
                </a:tc>
                <a:tc>
                  <a:txBody>
                    <a:bodyPr/>
                    <a:lstStyle/>
                    <a:p>
                      <a:pPr marL="0" algn="l" defTabSz="914400" rtl="0" eaLnBrk="1" fontAlgn="b" latinLnBrk="0" hangingPunct="1"/>
                      <a:r>
                        <a:rPr lang="nl-NL" sz="1600" u="none" strike="noStrike" kern="1200">
                          <a:solidFill>
                            <a:schemeClr val="tx1"/>
                          </a:solidFill>
                          <a:effectLst/>
                          <a:latin typeface="+mn-lt"/>
                          <a:ea typeface="+mn-ea"/>
                          <a:cs typeface="+mn-cs"/>
                        </a:rPr>
                        <a:t>Elk Creek below Denver Water </a:t>
                      </a:r>
                      <a:r>
                        <a:rPr lang="nl-NL" sz="1600" u="none" strike="noStrike" kern="1200">
                          <a:solidFill>
                            <a:schemeClr val="tx1"/>
                          </a:solidFill>
                          <a:latin typeface="+mn-lt"/>
                          <a:ea typeface="+mn-ea"/>
                          <a:cs typeface="+mn-cs"/>
                        </a:rPr>
                        <a:t>diversion</a:t>
                      </a:r>
                      <a:endParaRPr lang="nl-NL" sz="1600" u="none" strike="noStrike" kern="1200">
                        <a:solidFill>
                          <a:schemeClr val="tx1"/>
                        </a:solidFill>
                        <a:effectLst/>
                        <a:latin typeface="+mn-lt"/>
                        <a:ea typeface="+mn-ea"/>
                        <a:cs typeface="+mn-cs"/>
                      </a:endParaRP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Elk Creek</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Elk‐</a:t>
                      </a:r>
                      <a:r>
                        <a:rPr lang="en-US" sz="1600" u="none" strike="noStrike" kern="1200" err="1">
                          <a:solidFill>
                            <a:schemeClr val="tx1"/>
                          </a:solidFill>
                          <a:effectLst/>
                          <a:latin typeface="+mn-lt"/>
                          <a:ea typeface="+mn-ea"/>
                          <a:cs typeface="+mn-cs"/>
                        </a:rPr>
                        <a:t>blwDWB</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915934495"/>
                  </a:ext>
                </a:extLst>
              </a:tr>
              <a:tr h="283029">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LVC-0.2</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Little Vasquez above Winter Park on Arapaho Road</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Little Vasquez</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LVC‐</a:t>
                      </a:r>
                      <a:r>
                        <a:rPr lang="en-US" sz="1600" u="none" strike="noStrike" kern="1200" err="1">
                          <a:solidFill>
                            <a:schemeClr val="tx1"/>
                          </a:solidFill>
                          <a:effectLst/>
                          <a:latin typeface="+mn-lt"/>
                          <a:ea typeface="+mn-ea"/>
                          <a:cs typeface="+mn-cs"/>
                        </a:rPr>
                        <a:t>abvWP</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3655519168"/>
                  </a:ext>
                </a:extLst>
              </a:tr>
              <a:tr h="283029">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VC-0</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Vasquez Creek at the town of Winter Park</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Vasquez Creek</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VC-WP</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2481143672"/>
                  </a:ext>
                </a:extLst>
              </a:tr>
              <a:tr h="283029">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FR-20</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at Rendezvous Bridge</a:t>
                      </a:r>
                    </a:p>
                  </a:txBody>
                  <a:tcPr marL="36576" marR="7620" marT="7620" marB="0"/>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FR-Rendezvous</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903511087"/>
                  </a:ext>
                </a:extLst>
              </a:tr>
              <a:tr h="283029">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FR-18.1</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below County Rd 804</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FR-CR804</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1135530895"/>
                  </a:ext>
                </a:extLst>
              </a:tr>
              <a:tr h="283028">
                <a:tc>
                  <a:txBody>
                    <a:bodyPr/>
                    <a:lstStyle/>
                    <a:p>
                      <a:pPr marL="0" lvl="0" algn="ctr" defTabSz="914400" eaLnBrk="1" fontAlgn="b" latinLnBrk="0" hangingPunct="1">
                        <a:buNone/>
                      </a:pPr>
                      <a:r>
                        <a:rPr lang="en-US" sz="1600" u="none" strike="noStrike" kern="1200">
                          <a:solidFill>
                            <a:srgbClr val="000000"/>
                          </a:solidFill>
                          <a:latin typeface="+mn-lt"/>
                          <a:ea typeface="+mn-ea"/>
                          <a:cs typeface="+mn-cs"/>
                        </a:rPr>
                        <a:t>STC-9.8</a:t>
                      </a:r>
                      <a:endParaRPr lang="en-US" sz="1600" u="none" strike="noStrike" kern="1200">
                        <a:solidFill>
                          <a:srgbClr val="000000"/>
                        </a:solidFill>
                        <a:effectLst/>
                        <a:latin typeface="+mn-lt"/>
                        <a:ea typeface="+mn-ea"/>
                        <a:cs typeface="+mn-cs"/>
                      </a:endParaRPr>
                    </a:p>
                  </a:txBody>
                  <a:tcPr marL="7620" marR="7620" marT="7620" marB="0" anchor="b"/>
                </a:tc>
                <a:tc>
                  <a:txBody>
                    <a:bodyPr/>
                    <a:lstStyle/>
                    <a:p>
                      <a:pPr marL="0" lvl="0" algn="l">
                        <a:buNone/>
                      </a:pPr>
                      <a:r>
                        <a:rPr lang="en-US" sz="1600" u="none" strike="noStrike" kern="1200">
                          <a:solidFill>
                            <a:schemeClr val="tx1"/>
                          </a:solidFill>
                          <a:latin typeface="+mn-lt"/>
                          <a:ea typeface="+mn-ea"/>
                          <a:cs typeface="+mn-cs"/>
                        </a:rPr>
                        <a:t>Saint Louis Creek upstream of Denver Water Board diversion</a:t>
                      </a:r>
                      <a:endParaRPr lang="en-US" sz="1600" u="none" strike="noStrike" kern="1200">
                        <a:solidFill>
                          <a:schemeClr val="tx1"/>
                        </a:solidFill>
                        <a:effectLst/>
                        <a:latin typeface="+mn-lt"/>
                        <a:ea typeface="+mn-ea"/>
                        <a:cs typeface="+mn-cs"/>
                      </a:endParaRPr>
                    </a:p>
                  </a:txBody>
                  <a:tcPr marL="36576" marR="7620" marT="7620" marB="0" anchor="b"/>
                </a:tc>
                <a:tc>
                  <a:txBody>
                    <a:bodyPr/>
                    <a:lstStyle/>
                    <a:p>
                      <a:pPr marL="0" lvl="0" algn="ctr">
                        <a:buNone/>
                      </a:pPr>
                      <a:r>
                        <a:rPr lang="en-US" sz="1600" u="none" strike="noStrike" kern="1200">
                          <a:solidFill>
                            <a:schemeClr val="tx1"/>
                          </a:solidFill>
                          <a:latin typeface="+mn-lt"/>
                          <a:ea typeface="+mn-ea"/>
                          <a:cs typeface="+mn-cs"/>
                        </a:rPr>
                        <a:t>St. Louis Creek</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lvl="0" algn="ctr" defTabSz="914400" eaLnBrk="1" fontAlgn="b" latinLnBrk="0" hangingPunct="1">
                        <a:buNone/>
                      </a:pPr>
                      <a:r>
                        <a:rPr lang="en-US" sz="1600" u="none" strike="noStrike" kern="1200">
                          <a:solidFill>
                            <a:srgbClr val="000000"/>
                          </a:solidFill>
                          <a:latin typeface="+mn-lt"/>
                          <a:ea typeface="+mn-ea"/>
                          <a:cs typeface="+mn-cs"/>
                        </a:rPr>
                        <a:t>GCWIN</a:t>
                      </a:r>
                      <a:endParaRPr lang="en-US" sz="1600" u="none" strike="noStrike" kern="1200">
                        <a:solidFill>
                          <a:srgbClr val="000000"/>
                        </a:solidFill>
                        <a:effectLst/>
                        <a:latin typeface="+mn-lt"/>
                        <a:ea typeface="+mn-ea"/>
                        <a:cs typeface="+mn-cs"/>
                      </a:endParaRPr>
                    </a:p>
                  </a:txBody>
                  <a:tcPr marL="7620" marR="7620" marT="7620" marB="0" anchor="b"/>
                </a:tc>
                <a:tc>
                  <a:txBody>
                    <a:bodyPr/>
                    <a:lstStyle/>
                    <a:p>
                      <a:pPr marL="0" lvl="0" algn="ctr" defTabSz="914400" eaLnBrk="1" fontAlgn="b" latinLnBrk="0" hangingPunct="1">
                        <a:buNone/>
                      </a:pPr>
                      <a:r>
                        <a:rPr lang="en-US" sz="1600" u="none" strike="noStrike" kern="1200">
                          <a:solidFill>
                            <a:schemeClr val="tx1"/>
                          </a:solidFill>
                          <a:latin typeface="+mn-lt"/>
                          <a:ea typeface="+mn-ea"/>
                          <a:cs typeface="+mn-cs"/>
                        </a:rPr>
                        <a:t>STC-</a:t>
                      </a:r>
                      <a:r>
                        <a:rPr lang="en-US" sz="1600" u="none" strike="noStrike" kern="1200" err="1">
                          <a:solidFill>
                            <a:schemeClr val="tx1"/>
                          </a:solidFill>
                          <a:latin typeface="+mn-lt"/>
                          <a:ea typeface="+mn-ea"/>
                          <a:cs typeface="+mn-cs"/>
                        </a:rPr>
                        <a:t>blwDWB</a:t>
                      </a:r>
                      <a:endParaRPr lang="en-US" sz="1600" u="none" strike="noStrike" kern="1200" err="1">
                        <a:solidFill>
                          <a:schemeClr val="tx1"/>
                        </a:solidFill>
                        <a:effectLst/>
                        <a:latin typeface="+mn-lt"/>
                        <a:ea typeface="+mn-ea"/>
                        <a:cs typeface="+mn-cs"/>
                      </a:endParaRPr>
                    </a:p>
                  </a:txBody>
                  <a:tcPr marL="7620" marR="7620" marT="7620" marB="0" anchor="b"/>
                </a:tc>
                <a:tc>
                  <a:txBody>
                    <a:bodyPr/>
                    <a:lstStyle/>
                    <a:p>
                      <a:pPr marL="0" lvl="0" algn="ctr" defTabSz="914400" eaLnBrk="1" fontAlgn="b" latinLnBrk="0" hangingPunct="1">
                        <a:buNone/>
                      </a:pPr>
                      <a:r>
                        <a:rPr lang="en-US" sz="1600" u="none" strike="noStrike" kern="1200">
                          <a:solidFill>
                            <a:schemeClr val="tx1"/>
                          </a:solidFill>
                          <a:latin typeface="+mn-lt"/>
                          <a:ea typeface="+mn-ea"/>
                          <a:cs typeface="+mn-cs"/>
                        </a:rPr>
                        <a:t>CS-I</a:t>
                      </a:r>
                      <a:endParaRPr lang="en-US" sz="1600" u="none" strike="noStrike" kern="1200">
                        <a:solidFill>
                          <a:schemeClr val="tx1"/>
                        </a:solidFill>
                        <a:effectLst/>
                        <a:latin typeface="+mn-lt"/>
                        <a:ea typeface="+mn-ea"/>
                        <a:cs typeface="+mn-cs"/>
                      </a:endParaRPr>
                    </a:p>
                  </a:txBody>
                  <a:tcPr marL="7620" marR="7620" marT="7620" marB="0" anchor="b"/>
                </a:tc>
                <a:extLst>
                  <a:ext uri="{0D108BD9-81ED-4DB2-BD59-A6C34878D82A}">
                    <a16:rowId xmlns:a16="http://schemas.microsoft.com/office/drawing/2014/main" val="2819835019"/>
                  </a:ext>
                </a:extLst>
              </a:tr>
              <a:tr h="283028">
                <a:tc>
                  <a:txBody>
                    <a:bodyPr/>
                    <a:lstStyle/>
                    <a:p>
                      <a:pPr marL="0" lvl="0" algn="ctr" defTabSz="914400" eaLnBrk="1" fontAlgn="b" latinLnBrk="0" hangingPunct="1">
                        <a:buNone/>
                      </a:pPr>
                      <a:r>
                        <a:rPr lang="en-US" sz="1600" u="none" strike="noStrike" kern="1200">
                          <a:solidFill>
                            <a:srgbClr val="000000"/>
                          </a:solidFill>
                          <a:latin typeface="+mn-lt"/>
                          <a:ea typeface="+mn-ea"/>
                          <a:cs typeface="+mn-cs"/>
                        </a:rPr>
                        <a:t>STC-5.4</a:t>
                      </a:r>
                      <a:endParaRPr lang="en-US" sz="1600" u="none" strike="noStrike" kern="1200">
                        <a:solidFill>
                          <a:srgbClr val="000000"/>
                        </a:solidFill>
                        <a:effectLst/>
                        <a:latin typeface="+mn-lt"/>
                        <a:ea typeface="+mn-ea"/>
                        <a:cs typeface="+mn-cs"/>
                      </a:endParaRPr>
                    </a:p>
                  </a:txBody>
                  <a:tcPr marL="7620" marR="7620" marT="7620" marB="0" anchor="b"/>
                </a:tc>
                <a:tc>
                  <a:txBody>
                    <a:bodyPr/>
                    <a:lstStyle/>
                    <a:p>
                      <a:pPr marL="0" lvl="0" algn="l">
                        <a:buNone/>
                      </a:pPr>
                      <a:r>
                        <a:rPr lang="en-US" sz="1600" u="none" strike="noStrike" kern="1200">
                          <a:solidFill>
                            <a:schemeClr val="tx1"/>
                          </a:solidFill>
                          <a:latin typeface="+mn-lt"/>
                          <a:ea typeface="+mn-ea"/>
                          <a:cs typeface="+mn-cs"/>
                        </a:rPr>
                        <a:t>Saint Louis Creek at Fraser Experimental Forest</a:t>
                      </a:r>
                      <a:endParaRPr lang="en-US" sz="1600" u="none" strike="noStrike" kern="1200">
                        <a:solidFill>
                          <a:schemeClr val="tx1"/>
                        </a:solidFill>
                        <a:effectLst/>
                        <a:latin typeface="+mn-lt"/>
                        <a:ea typeface="+mn-ea"/>
                        <a:cs typeface="+mn-cs"/>
                      </a:endParaRPr>
                    </a:p>
                  </a:txBody>
                  <a:tcPr marL="36576" marR="7620" marT="7620" marB="0" anchor="b"/>
                </a:tc>
                <a:tc>
                  <a:txBody>
                    <a:bodyPr/>
                    <a:lstStyle/>
                    <a:p>
                      <a:pPr marL="0" lvl="0" algn="ctr">
                        <a:buNone/>
                      </a:pPr>
                      <a:r>
                        <a:rPr lang="en-US" sz="1600" u="none" strike="noStrike" kern="1200">
                          <a:solidFill>
                            <a:schemeClr val="tx1"/>
                          </a:solidFill>
                          <a:latin typeface="+mn-lt"/>
                          <a:ea typeface="+mn-ea"/>
                          <a:cs typeface="+mn-cs"/>
                        </a:rPr>
                        <a:t>St. Louis Creek</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lvl="0" algn="ctr" defTabSz="914400" eaLnBrk="1" fontAlgn="b" latinLnBrk="0" hangingPunct="1">
                        <a:buNone/>
                      </a:pPr>
                      <a:r>
                        <a:rPr lang="en-US" sz="1600" u="none" strike="noStrike" kern="1200">
                          <a:solidFill>
                            <a:srgbClr val="000000"/>
                          </a:solidFill>
                          <a:latin typeface="+mn-lt"/>
                          <a:ea typeface="+mn-ea"/>
                          <a:cs typeface="+mn-cs"/>
                        </a:rPr>
                        <a:t>GCWIN</a:t>
                      </a:r>
                      <a:endParaRPr lang="en-US" sz="1600" u="none" strike="noStrike" kern="1200">
                        <a:solidFill>
                          <a:srgbClr val="000000"/>
                        </a:solidFill>
                        <a:effectLst/>
                        <a:latin typeface="+mn-lt"/>
                        <a:ea typeface="+mn-ea"/>
                        <a:cs typeface="+mn-cs"/>
                      </a:endParaRPr>
                    </a:p>
                  </a:txBody>
                  <a:tcPr marL="7620" marR="7620" marT="7620" marB="0" anchor="b"/>
                </a:tc>
                <a:tc>
                  <a:txBody>
                    <a:bodyPr/>
                    <a:lstStyle/>
                    <a:p>
                      <a:pPr marL="0" lvl="0" algn="ctr" defTabSz="914400" eaLnBrk="1" fontAlgn="b" latinLnBrk="0" hangingPunct="1">
                        <a:buNone/>
                      </a:pPr>
                      <a:r>
                        <a:rPr lang="en-US" sz="1600" u="none" strike="noStrike" kern="1200">
                          <a:solidFill>
                            <a:schemeClr val="tx1"/>
                          </a:solidFill>
                          <a:latin typeface="+mn-lt"/>
                          <a:ea typeface="+mn-ea"/>
                          <a:cs typeface="+mn-cs"/>
                        </a:rPr>
                        <a:t>STC-Mid</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lvl="0" algn="ctr" defTabSz="914400" eaLnBrk="1" fontAlgn="b" latinLnBrk="0" hangingPunct="1">
                        <a:buNone/>
                      </a:pPr>
                      <a:r>
                        <a:rPr lang="en-US" sz="1600" u="none" strike="noStrike" kern="1200">
                          <a:solidFill>
                            <a:schemeClr val="tx1"/>
                          </a:solidFill>
                          <a:latin typeface="+mn-lt"/>
                          <a:ea typeface="+mn-ea"/>
                          <a:cs typeface="+mn-cs"/>
                        </a:rPr>
                        <a:t>CS-I</a:t>
                      </a:r>
                      <a:endParaRPr lang="en-US" sz="1600" u="none" strike="noStrike" kern="1200">
                        <a:solidFill>
                          <a:schemeClr val="tx1"/>
                        </a:solidFill>
                        <a:effectLst/>
                        <a:latin typeface="+mn-lt"/>
                        <a:ea typeface="+mn-ea"/>
                        <a:cs typeface="+mn-cs"/>
                      </a:endParaRPr>
                    </a:p>
                  </a:txBody>
                  <a:tcPr marL="7620" marR="7620" marT="7620" marB="0" anchor="b"/>
                </a:tc>
                <a:extLst>
                  <a:ext uri="{0D108BD9-81ED-4DB2-BD59-A6C34878D82A}">
                    <a16:rowId xmlns:a16="http://schemas.microsoft.com/office/drawing/2014/main" val="2442329289"/>
                  </a:ext>
                </a:extLst>
              </a:tr>
              <a:tr h="283029">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STC-0</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Saint Louis Creek above confluence with Fraser River</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St. Louis Creek</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ST-LC</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1685641774"/>
                  </a:ext>
                </a:extLst>
              </a:tr>
              <a:tr h="283029">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FR-17.7</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below County Rd 8 at Hammond Ditch</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FR-blwCR8HD</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3965716398"/>
                  </a:ext>
                </a:extLst>
              </a:tr>
              <a:tr h="283029">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FR-16.9</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above Fraser Sanitation</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abvFSD</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795389492"/>
                  </a:ext>
                </a:extLst>
              </a:tr>
              <a:tr h="283029">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FR-16.6</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below Fraser Sanitation</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blwFSD</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2126220625"/>
                  </a:ext>
                </a:extLst>
              </a:tr>
              <a:tr h="283029">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FR-15</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LBD Restoration Project, Upstream end</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SpProjU</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3573839100"/>
                  </a:ext>
                </a:extLst>
              </a:tr>
              <a:tr h="0">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FR-14.4</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LBD Restoration Project, Downstream end</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rgbClr val="000000"/>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SpProjD</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891159274"/>
                  </a:ext>
                </a:extLst>
              </a:tr>
            </a:tbl>
          </a:graphicData>
        </a:graphic>
      </p:graphicFrame>
      <p:cxnSp>
        <p:nvCxnSpPr>
          <p:cNvPr id="3" name="Straight Connector 2">
            <a:extLst>
              <a:ext uri="{FF2B5EF4-FFF2-40B4-BE49-F238E27FC236}">
                <a16:creationId xmlns:a16="http://schemas.microsoft.com/office/drawing/2014/main" id="{8F75CF87-9043-4008-AFD7-2B7B248FBFB4}"/>
              </a:ext>
            </a:extLst>
          </p:cNvPr>
          <p:cNvCxnSpPr>
            <a:cxnSpLocks/>
          </p:cNvCxnSpPr>
          <p:nvPr/>
        </p:nvCxnSpPr>
        <p:spPr>
          <a:xfrm>
            <a:off x="635367" y="804035"/>
            <a:ext cx="974217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9263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309E87C-B8DF-4317-B527-D4A7E81415F4}"/>
              </a:ext>
            </a:extLst>
          </p:cNvPr>
          <p:cNvSpPr>
            <a:spLocks noGrp="1"/>
          </p:cNvSpPr>
          <p:nvPr>
            <p:ph type="title"/>
          </p:nvPr>
        </p:nvSpPr>
        <p:spPr>
          <a:xfrm>
            <a:off x="486892" y="270632"/>
            <a:ext cx="10058400" cy="1132620"/>
          </a:xfrm>
        </p:spPr>
        <p:txBody>
          <a:bodyPr/>
          <a:lstStyle/>
          <a:p>
            <a:r>
              <a:rPr lang="en-US" b="1">
                <a:solidFill>
                  <a:schemeClr val="accent2">
                    <a:lumMod val="60000"/>
                    <a:lumOff val="40000"/>
                  </a:schemeClr>
                </a:solidFill>
              </a:rPr>
              <a:t>Fraser River and Tributaries</a:t>
            </a:r>
            <a:endParaRPr lang="en-US">
              <a:solidFill>
                <a:schemeClr val="accent2">
                  <a:lumMod val="60000"/>
                  <a:lumOff val="40000"/>
                </a:schemeClr>
              </a:solidFill>
            </a:endParaRPr>
          </a:p>
        </p:txBody>
      </p:sp>
      <p:graphicFrame>
        <p:nvGraphicFramePr>
          <p:cNvPr id="17" name="Content Placeholder 16">
            <a:extLst>
              <a:ext uri="{FF2B5EF4-FFF2-40B4-BE49-F238E27FC236}">
                <a16:creationId xmlns:a16="http://schemas.microsoft.com/office/drawing/2014/main" id="{81209F67-8A02-4786-B475-88840564AECF}"/>
              </a:ext>
            </a:extLst>
          </p:cNvPr>
          <p:cNvGraphicFramePr>
            <a:graphicFrameLocks noGrp="1"/>
          </p:cNvGraphicFramePr>
          <p:nvPr>
            <p:ph idx="1"/>
            <p:extLst>
              <p:ext uri="{D42A27DB-BD31-4B8C-83A1-F6EECF244321}">
                <p14:modId xmlns:p14="http://schemas.microsoft.com/office/powerpoint/2010/main" val="546469949"/>
              </p:ext>
            </p:extLst>
          </p:nvPr>
        </p:nvGraphicFramePr>
        <p:xfrm>
          <a:off x="486892" y="1490973"/>
          <a:ext cx="11218215" cy="4026672"/>
        </p:xfrm>
        <a:graphic>
          <a:graphicData uri="http://schemas.openxmlformats.org/drawingml/2006/table">
            <a:tbl>
              <a:tblPr>
                <a:tableStyleId>{5DA37D80-6434-44D0-A028-1B22A696006F}</a:tableStyleId>
              </a:tblPr>
              <a:tblGrid>
                <a:gridCol w="948056">
                  <a:extLst>
                    <a:ext uri="{9D8B030D-6E8A-4147-A177-3AD203B41FA5}">
                      <a16:colId xmlns:a16="http://schemas.microsoft.com/office/drawing/2014/main" val="3335945743"/>
                    </a:ext>
                  </a:extLst>
                </a:gridCol>
                <a:gridCol w="5429770">
                  <a:extLst>
                    <a:ext uri="{9D8B030D-6E8A-4147-A177-3AD203B41FA5}">
                      <a16:colId xmlns:a16="http://schemas.microsoft.com/office/drawing/2014/main" val="2896401682"/>
                    </a:ext>
                  </a:extLst>
                </a:gridCol>
                <a:gridCol w="1335370">
                  <a:extLst>
                    <a:ext uri="{9D8B030D-6E8A-4147-A177-3AD203B41FA5}">
                      <a16:colId xmlns:a16="http://schemas.microsoft.com/office/drawing/2014/main" val="3869028849"/>
                    </a:ext>
                  </a:extLst>
                </a:gridCol>
                <a:gridCol w="1120430">
                  <a:extLst>
                    <a:ext uri="{9D8B030D-6E8A-4147-A177-3AD203B41FA5}">
                      <a16:colId xmlns:a16="http://schemas.microsoft.com/office/drawing/2014/main" val="3349435285"/>
                    </a:ext>
                  </a:extLst>
                </a:gridCol>
                <a:gridCol w="1430753">
                  <a:extLst>
                    <a:ext uri="{9D8B030D-6E8A-4147-A177-3AD203B41FA5}">
                      <a16:colId xmlns:a16="http://schemas.microsoft.com/office/drawing/2014/main" val="3421231038"/>
                    </a:ext>
                  </a:extLst>
                </a:gridCol>
                <a:gridCol w="953836">
                  <a:extLst>
                    <a:ext uri="{9D8B030D-6E8A-4147-A177-3AD203B41FA5}">
                      <a16:colId xmlns:a16="http://schemas.microsoft.com/office/drawing/2014/main" val="1839199202"/>
                    </a:ext>
                  </a:extLst>
                </a:gridCol>
              </a:tblGrid>
              <a:tr h="536887">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River Mile ID</a:t>
                      </a:r>
                    </a:p>
                  </a:txBody>
                  <a:tcPr marL="7620" marR="7620" marT="7620" marB="0" anchor="ctr">
                    <a:solidFill>
                      <a:schemeClr val="accent2">
                        <a:lumMod val="75000"/>
                      </a:schemeClr>
                    </a:solidFill>
                  </a:tcPr>
                </a:tc>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Description</a:t>
                      </a:r>
                    </a:p>
                  </a:txBody>
                  <a:tcPr marL="7620" marR="7620" marT="7620" marB="0" anchor="ctr">
                    <a:solidFill>
                      <a:schemeClr val="accent2">
                        <a:lumMod val="75000"/>
                      </a:schemeClr>
                    </a:solidFill>
                  </a:tcPr>
                </a:tc>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River</a:t>
                      </a:r>
                    </a:p>
                  </a:txBody>
                  <a:tcPr marL="7620" marR="7620" marT="7620" marB="0" anchor="ctr">
                    <a:solidFill>
                      <a:schemeClr val="accent2">
                        <a:lumMod val="75000"/>
                      </a:schemeClr>
                    </a:solidFill>
                  </a:tcPr>
                </a:tc>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Sampling Entity</a:t>
                      </a:r>
                    </a:p>
                  </a:txBody>
                  <a:tcPr marL="7620" marR="7620" marT="7620" marB="0" anchor="ctr">
                    <a:solidFill>
                      <a:schemeClr val="accent2">
                        <a:lumMod val="75000"/>
                      </a:schemeClr>
                    </a:solidFill>
                  </a:tcPr>
                </a:tc>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Entity Station ID</a:t>
                      </a:r>
                    </a:p>
                  </a:txBody>
                  <a:tcPr marL="7620" marR="7620" marT="7620" marB="0" anchor="ctr">
                    <a:solidFill>
                      <a:schemeClr val="accent2">
                        <a:lumMod val="75000"/>
                      </a:schemeClr>
                    </a:solidFill>
                  </a:tcPr>
                </a:tc>
                <a:tc>
                  <a:txBody>
                    <a:bodyPr/>
                    <a:lstStyle/>
                    <a:p>
                      <a:pPr marL="0" algn="ctr" defTabSz="914400" rtl="0" eaLnBrk="1" fontAlgn="b" latinLnBrk="0" hangingPunct="1"/>
                      <a:r>
                        <a:rPr lang="en-US" sz="1600" b="1" u="none" strike="noStrike" kern="1200">
                          <a:solidFill>
                            <a:schemeClr val="bg1"/>
                          </a:solidFill>
                          <a:effectLst/>
                          <a:latin typeface="+mn-lt"/>
                          <a:ea typeface="+mn-ea"/>
                          <a:cs typeface="+mn-cs"/>
                        </a:rPr>
                        <a:t>Tier</a:t>
                      </a:r>
                    </a:p>
                  </a:txBody>
                  <a:tcPr marL="7620" marR="7620" marT="7620" marB="0" anchor="ctr">
                    <a:solidFill>
                      <a:schemeClr val="accent2">
                        <a:lumMod val="75000"/>
                      </a:schemeClr>
                    </a:solidFill>
                  </a:tcPr>
                </a:tc>
                <a:extLst>
                  <a:ext uri="{0D108BD9-81ED-4DB2-BD59-A6C34878D82A}">
                    <a16:rowId xmlns:a16="http://schemas.microsoft.com/office/drawing/2014/main" val="2660938324"/>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FR-14</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At Tabernash Co.</a:t>
                      </a:r>
                    </a:p>
                  </a:txBody>
                  <a:tcPr marL="36576" marR="7620" marT="7620" marB="0" anchor="ctr"/>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USGS</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09027100</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1494714943"/>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LCB-2.2</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Little Cabin Creek below Denver Water diversion</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Little Cabin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LCAB‐</a:t>
                      </a:r>
                      <a:r>
                        <a:rPr lang="en-US" sz="1600" u="none" strike="noStrike" kern="1200" err="1">
                          <a:solidFill>
                            <a:schemeClr val="tx1"/>
                          </a:solidFill>
                          <a:effectLst/>
                          <a:latin typeface="+mn-lt"/>
                          <a:ea typeface="+mn-ea"/>
                          <a:cs typeface="+mn-cs"/>
                        </a:rPr>
                        <a:t>blwDWB</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4051530953"/>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CB-2.7</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Cabin Creek below Denver Water diversion</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Cabin Creek</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CAB‐</a:t>
                      </a:r>
                      <a:r>
                        <a:rPr lang="en-US" sz="1600" u="none" strike="noStrike" kern="1200" err="1">
                          <a:solidFill>
                            <a:schemeClr val="tx1"/>
                          </a:solidFill>
                          <a:effectLst/>
                          <a:latin typeface="+mn-lt"/>
                          <a:ea typeface="+mn-ea"/>
                          <a:cs typeface="+mn-cs"/>
                        </a:rPr>
                        <a:t>blwDWB</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1784827070"/>
                  </a:ext>
                </a:extLst>
              </a:tr>
              <a:tr h="268445">
                <a:tc>
                  <a:txBody>
                    <a:bodyPr/>
                    <a:lstStyle/>
                    <a:p>
                      <a:pPr marL="0" algn="ctr" defTabSz="914400" rtl="0" eaLnBrk="1" fontAlgn="b" latinLnBrk="0" hangingPunct="1"/>
                      <a:r>
                        <a:rPr lang="en-US" sz="1600" u="none" strike="noStrike" kern="1200">
                          <a:solidFill>
                            <a:schemeClr val="tx1"/>
                          </a:solidFill>
                          <a:latin typeface="+mn-lt"/>
                          <a:ea typeface="+mn-ea"/>
                          <a:cs typeface="+mn-cs"/>
                        </a:rPr>
                        <a:t>CB-0.6</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l" rtl="0"/>
                      <a:r>
                        <a:rPr lang="en-US" sz="1600" u="none" strike="noStrike" kern="1200">
                          <a:solidFill>
                            <a:schemeClr val="tx1"/>
                          </a:solidFill>
                          <a:effectLst/>
                          <a:latin typeface="+mn-lt"/>
                          <a:ea typeface="+mn-ea"/>
                          <a:cs typeface="+mn-cs"/>
                        </a:rPr>
                        <a:t>Cabin Creek </a:t>
                      </a:r>
                      <a:r>
                        <a:rPr lang="en-US" sz="1600" u="none" strike="noStrike" kern="1200">
                          <a:solidFill>
                            <a:schemeClr val="tx1"/>
                          </a:solidFill>
                          <a:latin typeface="+mn-lt"/>
                          <a:ea typeface="+mn-ea"/>
                          <a:cs typeface="+mn-cs"/>
                        </a:rPr>
                        <a:t>upstream of North and South Channels</a:t>
                      </a:r>
                      <a:endParaRPr lang="en-US" sz="1600" u="none" strike="noStrike" kern="1200">
                        <a:solidFill>
                          <a:schemeClr val="tx1"/>
                        </a:solidFill>
                        <a:effectLst/>
                        <a:latin typeface="+mn-lt"/>
                        <a:ea typeface="+mn-ea"/>
                        <a:cs typeface="+mn-cs"/>
                      </a:endParaRP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Cabin Creek</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lvl="0" algn="ctr" defTabSz="914400" eaLnBrk="1" fontAlgn="b" latinLnBrk="0" hangingPunct="1">
                        <a:buNone/>
                      </a:pPr>
                      <a:r>
                        <a:rPr lang="en-US" sz="1600" u="none" strike="noStrike" kern="1200">
                          <a:solidFill>
                            <a:schemeClr val="tx1"/>
                          </a:solidFill>
                          <a:latin typeface="+mn-lt"/>
                          <a:ea typeface="+mn-ea"/>
                          <a:cs typeface="+mn-cs"/>
                        </a:rPr>
                        <a:t>CAB-</a:t>
                      </a:r>
                      <a:r>
                        <a:rPr lang="en-US" sz="1600" u="none" strike="noStrike" kern="1200" err="1">
                          <a:solidFill>
                            <a:schemeClr val="tx1"/>
                          </a:solidFill>
                          <a:latin typeface="+mn-lt"/>
                          <a:ea typeface="+mn-ea"/>
                          <a:cs typeface="+mn-cs"/>
                        </a:rPr>
                        <a:t>abvChan</a:t>
                      </a:r>
                      <a:endParaRPr lang="en-US">
                        <a:effectLst/>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589962156"/>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RC-4.7</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Ranch Creek below County Rd 8315</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Ranch Creek</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RC-blwCR8315</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2481143672"/>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HC-0.5</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Herd Creek on County Road 843</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Herd Creek</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HRD‐atCR843</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903511087"/>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MC-0.5</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Meadow Creek on County Road 84/USFS 129</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Meadow Creek</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MEA‐atCR84</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307414724"/>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RC-1.1</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Ranch Creek below Meadow Creek</a:t>
                      </a:r>
                    </a:p>
                  </a:txBody>
                  <a:tcPr marL="36576" marR="7620" marT="7620" marB="0" anchor="ctr"/>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Ranch Creek</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RC-</a:t>
                      </a:r>
                      <a:r>
                        <a:rPr lang="en-US" sz="1600" u="none" strike="noStrike" kern="1200" err="1">
                          <a:solidFill>
                            <a:schemeClr val="tx1"/>
                          </a:solidFill>
                          <a:effectLst/>
                          <a:latin typeface="+mn-lt"/>
                          <a:ea typeface="+mn-ea"/>
                          <a:cs typeface="+mn-cs"/>
                        </a:rPr>
                        <a:t>blwMC</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a:t>
                      </a:r>
                    </a:p>
                  </a:txBody>
                  <a:tcPr marL="7620" marR="7620" marT="7620" marB="0" anchor="b"/>
                </a:tc>
                <a:extLst>
                  <a:ext uri="{0D108BD9-81ED-4DB2-BD59-A6C34878D82A}">
                    <a16:rowId xmlns:a16="http://schemas.microsoft.com/office/drawing/2014/main" val="152228858"/>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FR-12.4</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above Fraser Canyon below Tabernash</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abvFrCan</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4137525628"/>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FR-4.5</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below Fraser Canyon at Granby Ranch</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blwFrCan</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4213376494"/>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FR-3.5</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below Highway 40 in Granby</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FR-Hwy40Gr</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3965716398"/>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FR-1.9</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above Granby Sanitation District</a:t>
                      </a:r>
                    </a:p>
                  </a:txBody>
                  <a:tcPr marL="36576" marR="7620" marT="7620" marB="0"/>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abvGSD</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795389492"/>
                  </a:ext>
                </a:extLst>
              </a:tr>
              <a:tr h="268445">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FR-1.6</a:t>
                      </a:r>
                    </a:p>
                  </a:txBody>
                  <a:tcPr marL="7620" marR="7620" marT="7620" marB="0" anchor="b"/>
                </a:tc>
                <a:tc>
                  <a:txBody>
                    <a:bodyPr/>
                    <a:lstStyle/>
                    <a:p>
                      <a:pPr marL="0" algn="l" defTabSz="914400" rtl="0" eaLnBrk="1" fontAlgn="b" latinLnBrk="0" hangingPunct="1"/>
                      <a:r>
                        <a:rPr lang="en-US" sz="1600" u="none" strike="noStrike" kern="1200">
                          <a:solidFill>
                            <a:schemeClr val="tx1"/>
                          </a:solidFill>
                          <a:effectLst/>
                          <a:latin typeface="+mn-lt"/>
                          <a:ea typeface="+mn-ea"/>
                          <a:cs typeface="+mn-cs"/>
                        </a:rPr>
                        <a:t>Fraser River below Granby Sanitation District</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GCWIN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t>
                      </a:r>
                      <a:r>
                        <a:rPr lang="en-US" sz="1600" u="none" strike="noStrike" kern="1200" err="1">
                          <a:solidFill>
                            <a:schemeClr val="tx1"/>
                          </a:solidFill>
                          <a:effectLst/>
                          <a:latin typeface="+mn-lt"/>
                          <a:ea typeface="+mn-ea"/>
                          <a:cs typeface="+mn-cs"/>
                        </a:rPr>
                        <a:t>blwGSD</a:t>
                      </a:r>
                      <a:endParaRPr lang="en-US" sz="1600" u="none" strike="noStrike" kern="1200">
                        <a:solidFill>
                          <a:schemeClr val="tx1"/>
                        </a:solidFill>
                        <a:effectLst/>
                        <a:latin typeface="+mn-lt"/>
                        <a:ea typeface="+mn-ea"/>
                        <a:cs typeface="+mn-cs"/>
                      </a:endParaRP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2126220625"/>
                  </a:ext>
                </a:extLst>
              </a:tr>
            </a:tbl>
          </a:graphicData>
        </a:graphic>
      </p:graphicFrame>
      <p:cxnSp>
        <p:nvCxnSpPr>
          <p:cNvPr id="3" name="Straight Connector 2">
            <a:extLst>
              <a:ext uri="{FF2B5EF4-FFF2-40B4-BE49-F238E27FC236}">
                <a16:creationId xmlns:a16="http://schemas.microsoft.com/office/drawing/2014/main" id="{8F75CF87-9043-4008-AFD7-2B7B248FBFB4}"/>
              </a:ext>
            </a:extLst>
          </p:cNvPr>
          <p:cNvCxnSpPr>
            <a:cxnSpLocks/>
          </p:cNvCxnSpPr>
          <p:nvPr/>
        </p:nvCxnSpPr>
        <p:spPr>
          <a:xfrm>
            <a:off x="625642" y="1315530"/>
            <a:ext cx="1021380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181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309E87C-B8DF-4317-B527-D4A7E81415F4}"/>
              </a:ext>
            </a:extLst>
          </p:cNvPr>
          <p:cNvSpPr>
            <a:spLocks noGrp="1"/>
          </p:cNvSpPr>
          <p:nvPr>
            <p:ph type="title"/>
          </p:nvPr>
        </p:nvSpPr>
        <p:spPr/>
        <p:txBody>
          <a:bodyPr/>
          <a:lstStyle/>
          <a:p>
            <a:r>
              <a:rPr lang="en-US" b="1">
                <a:solidFill>
                  <a:srgbClr val="740000"/>
                </a:solidFill>
              </a:rPr>
              <a:t>Colorado River- Headwaters to Windy Gap</a:t>
            </a:r>
            <a:endParaRPr lang="en-US"/>
          </a:p>
        </p:txBody>
      </p:sp>
      <p:graphicFrame>
        <p:nvGraphicFramePr>
          <p:cNvPr id="17" name="Content Placeholder 16">
            <a:extLst>
              <a:ext uri="{FF2B5EF4-FFF2-40B4-BE49-F238E27FC236}">
                <a16:creationId xmlns:a16="http://schemas.microsoft.com/office/drawing/2014/main" id="{81209F67-8A02-4786-B475-88840564AECF}"/>
              </a:ext>
            </a:extLst>
          </p:cNvPr>
          <p:cNvGraphicFramePr>
            <a:graphicFrameLocks noGrp="1"/>
          </p:cNvGraphicFramePr>
          <p:nvPr>
            <p:ph idx="1"/>
            <p:extLst>
              <p:ext uri="{D42A27DB-BD31-4B8C-83A1-F6EECF244321}">
                <p14:modId xmlns:p14="http://schemas.microsoft.com/office/powerpoint/2010/main" val="460013138"/>
              </p:ext>
            </p:extLst>
          </p:nvPr>
        </p:nvGraphicFramePr>
        <p:xfrm>
          <a:off x="476067" y="1737360"/>
          <a:ext cx="11239865" cy="4245430"/>
        </p:xfrm>
        <a:graphic>
          <a:graphicData uri="http://schemas.openxmlformats.org/drawingml/2006/table">
            <a:tbl>
              <a:tblPr>
                <a:tableStyleId>{5DA37D80-6434-44D0-A028-1B22A696006F}</a:tableStyleId>
              </a:tblPr>
              <a:tblGrid>
                <a:gridCol w="985132">
                  <a:extLst>
                    <a:ext uri="{9D8B030D-6E8A-4147-A177-3AD203B41FA5}">
                      <a16:colId xmlns:a16="http://schemas.microsoft.com/office/drawing/2014/main" val="3335945743"/>
                    </a:ext>
                  </a:extLst>
                </a:gridCol>
                <a:gridCol w="5642121">
                  <a:extLst>
                    <a:ext uri="{9D8B030D-6E8A-4147-A177-3AD203B41FA5}">
                      <a16:colId xmlns:a16="http://schemas.microsoft.com/office/drawing/2014/main" val="2896401682"/>
                    </a:ext>
                  </a:extLst>
                </a:gridCol>
                <a:gridCol w="1371600">
                  <a:extLst>
                    <a:ext uri="{9D8B030D-6E8A-4147-A177-3AD203B41FA5}">
                      <a16:colId xmlns:a16="http://schemas.microsoft.com/office/drawing/2014/main" val="3869028849"/>
                    </a:ext>
                  </a:extLst>
                </a:gridCol>
                <a:gridCol w="1164247">
                  <a:extLst>
                    <a:ext uri="{9D8B030D-6E8A-4147-A177-3AD203B41FA5}">
                      <a16:colId xmlns:a16="http://schemas.microsoft.com/office/drawing/2014/main" val="3349435285"/>
                    </a:ext>
                  </a:extLst>
                </a:gridCol>
                <a:gridCol w="1253805">
                  <a:extLst>
                    <a:ext uri="{9D8B030D-6E8A-4147-A177-3AD203B41FA5}">
                      <a16:colId xmlns:a16="http://schemas.microsoft.com/office/drawing/2014/main" val="3421231038"/>
                    </a:ext>
                  </a:extLst>
                </a:gridCol>
                <a:gridCol w="822960">
                  <a:extLst>
                    <a:ext uri="{9D8B030D-6E8A-4147-A177-3AD203B41FA5}">
                      <a16:colId xmlns:a16="http://schemas.microsoft.com/office/drawing/2014/main" val="970254671"/>
                    </a:ext>
                  </a:extLst>
                </a:gridCol>
              </a:tblGrid>
              <a:tr h="566056">
                <a:tc>
                  <a:txBody>
                    <a:bodyPr/>
                    <a:lstStyle/>
                    <a:p>
                      <a:pPr algn="ctr" fontAlgn="ctr"/>
                      <a:r>
                        <a:rPr lang="en-US" sz="1600" b="1" u="none" strike="noStrike">
                          <a:solidFill>
                            <a:schemeClr val="bg1"/>
                          </a:solidFill>
                          <a:effectLst/>
                        </a:rPr>
                        <a:t>River Mile ID</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Description</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River</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Sampling Entity</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Entity Station ID</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i="0" u="none" strike="noStrike">
                          <a:solidFill>
                            <a:schemeClr val="bg1"/>
                          </a:solidFill>
                          <a:effectLst/>
                          <a:latin typeface="Calibri"/>
                        </a:rPr>
                        <a:t>Tier</a:t>
                      </a:r>
                    </a:p>
                  </a:txBody>
                  <a:tcPr marL="7620" marR="7620" marT="7620" marB="0" anchor="ctr">
                    <a:solidFill>
                      <a:schemeClr val="accent2">
                        <a:lumMod val="75000"/>
                      </a:schemeClr>
                    </a:solidFill>
                  </a:tcPr>
                </a:tc>
                <a:extLst>
                  <a:ext uri="{0D108BD9-81ED-4DB2-BD59-A6C34878D82A}">
                    <a16:rowId xmlns:a16="http://schemas.microsoft.com/office/drawing/2014/main" val="2660938324"/>
                  </a:ext>
                </a:extLst>
              </a:tr>
              <a:tr h="283029">
                <a:tc>
                  <a:txBody>
                    <a:bodyPr/>
                    <a:lstStyle/>
                    <a:p>
                      <a:pPr algn="ctr" fontAlgn="b"/>
                      <a:r>
                        <a:rPr lang="en-US" sz="1600" u="none" strike="noStrike">
                          <a:effectLst/>
                        </a:rPr>
                        <a:t>EI-0.1</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a:effectLst/>
                        </a:rPr>
                        <a:t>East Inlet upstream of Grand Lake</a:t>
                      </a:r>
                      <a:endParaRPr lang="en-US" sz="1600" b="0" i="0" u="none" strike="noStrike">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East Inlet</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EI-GLU</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a:t>
                      </a:r>
                    </a:p>
                  </a:txBody>
                  <a:tcPr marL="7620" marR="7620" marT="7620" marB="0" anchor="ctr"/>
                </a:tc>
                <a:extLst>
                  <a:ext uri="{0D108BD9-81ED-4DB2-BD59-A6C34878D82A}">
                    <a16:rowId xmlns:a16="http://schemas.microsoft.com/office/drawing/2014/main" val="1494714943"/>
                  </a:ext>
                </a:extLst>
              </a:tr>
              <a:tr h="283029">
                <a:tc>
                  <a:txBody>
                    <a:bodyPr/>
                    <a:lstStyle/>
                    <a:p>
                      <a:pPr algn="ctr" fontAlgn="b"/>
                      <a:r>
                        <a:rPr lang="en-US" sz="1600" u="none" strike="noStrike">
                          <a:effectLst/>
                        </a:rPr>
                        <a:t>NI-0.1</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a:effectLst/>
                        </a:rPr>
                        <a:t>North Inlet upstream Grand Lake</a:t>
                      </a:r>
                      <a:endParaRPr lang="en-US" sz="1600" b="0" i="0" u="none" strike="noStrike">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North Inlet</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NI-GLU</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a:t>
                      </a:r>
                    </a:p>
                  </a:txBody>
                  <a:tcPr marL="7620" marR="7620" marT="7620" marB="0" anchor="ctr"/>
                </a:tc>
                <a:extLst>
                  <a:ext uri="{0D108BD9-81ED-4DB2-BD59-A6C34878D82A}">
                    <a16:rowId xmlns:a16="http://schemas.microsoft.com/office/drawing/2014/main" val="4051530953"/>
                  </a:ext>
                </a:extLst>
              </a:tr>
              <a:tr h="283029">
                <a:tc>
                  <a:txBody>
                    <a:bodyPr/>
                    <a:lstStyle/>
                    <a:p>
                      <a:pPr algn="ctr" fontAlgn="b"/>
                      <a:r>
                        <a:rPr lang="en-US" sz="1600" u="none" strike="noStrike">
                          <a:effectLst/>
                        </a:rPr>
                        <a:t>NF-0.1</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dirty="0">
                          <a:effectLst/>
                        </a:rPr>
                        <a:t>North Fork of Colorado River upstream Shadow Mountain Reservoir</a:t>
                      </a:r>
                      <a:endParaRPr lang="en-US" sz="1600" b="0" i="0" u="none" strike="noStrike" dirty="0">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North Fork</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CR-SMU</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a:t>
                      </a:r>
                    </a:p>
                  </a:txBody>
                  <a:tcPr marL="7620" marR="7620" marT="7620" marB="0" anchor="ctr"/>
                </a:tc>
                <a:extLst>
                  <a:ext uri="{0D108BD9-81ED-4DB2-BD59-A6C34878D82A}">
                    <a16:rowId xmlns:a16="http://schemas.microsoft.com/office/drawing/2014/main" val="1784827070"/>
                  </a:ext>
                </a:extLst>
              </a:tr>
              <a:tr h="283029">
                <a:tc>
                  <a:txBody>
                    <a:bodyPr/>
                    <a:lstStyle/>
                    <a:p>
                      <a:pPr algn="ctr" fontAlgn="b"/>
                      <a:r>
                        <a:rPr lang="en-US" sz="1600" u="none" strike="noStrike">
                          <a:effectLst/>
                        </a:rPr>
                        <a:t>CR-44.6</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dirty="0">
                          <a:effectLst/>
                        </a:rPr>
                        <a:t>Colorado River downstream of Shadow Mountain Reservoir</a:t>
                      </a:r>
                      <a:endParaRPr lang="en-US" sz="1600" b="0" i="0" u="none" strike="noStrike" dirty="0">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Colorado River</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CR-SMD</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a:t>
                      </a:r>
                    </a:p>
                  </a:txBody>
                  <a:tcPr marL="7620" marR="7620" marT="7620" marB="0" anchor="ctr"/>
                </a:tc>
                <a:extLst>
                  <a:ext uri="{0D108BD9-81ED-4DB2-BD59-A6C34878D82A}">
                    <a16:rowId xmlns:a16="http://schemas.microsoft.com/office/drawing/2014/main" val="589962156"/>
                  </a:ext>
                </a:extLst>
              </a:tr>
              <a:tr h="283029">
                <a:tc>
                  <a:txBody>
                    <a:bodyPr/>
                    <a:lstStyle/>
                    <a:p>
                      <a:pPr algn="ctr" fontAlgn="b"/>
                      <a:r>
                        <a:rPr lang="en-US" sz="1600" u="none" strike="noStrike">
                          <a:effectLst/>
                        </a:rPr>
                        <a:t>CR-43.5</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a:effectLst/>
                        </a:rPr>
                        <a:t>Colorado River upstream of Lake Granby</a:t>
                      </a:r>
                      <a:endParaRPr lang="en-US" sz="1600" b="0" i="0" u="none" strike="noStrike">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Colorado River</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CR-GRU</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a:t>
                      </a:r>
                    </a:p>
                  </a:txBody>
                  <a:tcPr marL="7620" marR="7620" marT="7620" marB="0" anchor="ctr"/>
                </a:tc>
                <a:extLst>
                  <a:ext uri="{0D108BD9-81ED-4DB2-BD59-A6C34878D82A}">
                    <a16:rowId xmlns:a16="http://schemas.microsoft.com/office/drawing/2014/main" val="3655519168"/>
                  </a:ext>
                </a:extLst>
              </a:tr>
              <a:tr h="283029">
                <a:tc>
                  <a:txBody>
                    <a:bodyPr/>
                    <a:lstStyle/>
                    <a:p>
                      <a:pPr algn="ctr" fontAlgn="b"/>
                      <a:r>
                        <a:rPr lang="en-US" sz="1600" u="none" strike="noStrike">
                          <a:effectLst/>
                        </a:rPr>
                        <a:t>ST-0</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a:effectLst/>
                        </a:rPr>
                        <a:t>Stillwater Creek upstream Lake Granby</a:t>
                      </a:r>
                      <a:endParaRPr lang="en-US" sz="1600" b="0" i="0" u="none" strike="noStrike">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Stillwater Creek</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ST-GRU</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a:t>
                      </a:r>
                    </a:p>
                  </a:txBody>
                  <a:tcPr marL="7620" marR="7620" marT="7620" marB="0" anchor="ctr"/>
                </a:tc>
                <a:extLst>
                  <a:ext uri="{0D108BD9-81ED-4DB2-BD59-A6C34878D82A}">
                    <a16:rowId xmlns:a16="http://schemas.microsoft.com/office/drawing/2014/main" val="2481143672"/>
                  </a:ext>
                </a:extLst>
              </a:tr>
              <a:tr h="283029">
                <a:tc>
                  <a:txBody>
                    <a:bodyPr/>
                    <a:lstStyle/>
                    <a:p>
                      <a:pPr algn="ctr" fontAlgn="b"/>
                      <a:r>
                        <a:rPr lang="en-US" sz="1600" u="none" strike="noStrike">
                          <a:effectLst/>
                        </a:rPr>
                        <a:t>RF-0</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a:effectLst/>
                        </a:rPr>
                        <a:t>Roaring Fork upstream Lake Granby</a:t>
                      </a:r>
                      <a:endParaRPr lang="en-US" sz="1600" b="0" i="0" u="none" strike="noStrike">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Roaring Fork</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RF-GRU</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a:t>
                      </a:r>
                    </a:p>
                  </a:txBody>
                  <a:tcPr marL="7620" marR="7620" marT="7620" marB="0" anchor="ctr"/>
                </a:tc>
                <a:extLst>
                  <a:ext uri="{0D108BD9-81ED-4DB2-BD59-A6C34878D82A}">
                    <a16:rowId xmlns:a16="http://schemas.microsoft.com/office/drawing/2014/main" val="903511087"/>
                  </a:ext>
                </a:extLst>
              </a:tr>
              <a:tr h="283029">
                <a:tc>
                  <a:txBody>
                    <a:bodyPr/>
                    <a:lstStyle/>
                    <a:p>
                      <a:pPr algn="ctr" fontAlgn="b"/>
                      <a:r>
                        <a:rPr lang="en-US" sz="1600" u="none" strike="noStrike">
                          <a:effectLst/>
                        </a:rPr>
                        <a:t>AC-0.6</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a:effectLst/>
                        </a:rPr>
                        <a:t>Arapaho Creek upstream Lake Granby</a:t>
                      </a:r>
                      <a:endParaRPr lang="en-US" sz="1600" b="0" i="0" u="none" strike="noStrike">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Arapaho Creek</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AC-GRU</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a:t>
                      </a:r>
                    </a:p>
                  </a:txBody>
                  <a:tcPr marL="7620" marR="7620" marT="7620" marB="0" anchor="ctr"/>
                </a:tc>
                <a:extLst>
                  <a:ext uri="{0D108BD9-81ED-4DB2-BD59-A6C34878D82A}">
                    <a16:rowId xmlns:a16="http://schemas.microsoft.com/office/drawing/2014/main" val="307414724"/>
                  </a:ext>
                </a:extLst>
              </a:tr>
              <a:tr h="283029">
                <a:tc>
                  <a:txBody>
                    <a:bodyPr/>
                    <a:lstStyle/>
                    <a:p>
                      <a:pPr algn="ctr" fontAlgn="b"/>
                      <a:r>
                        <a:rPr lang="en-US" sz="1600" u="none" strike="noStrike">
                          <a:effectLst/>
                        </a:rPr>
                        <a:t>CR-38.3</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a:effectLst/>
                        </a:rPr>
                        <a:t>Colorado River downstream of Lake Granby</a:t>
                      </a:r>
                      <a:endParaRPr lang="en-US" sz="1600" b="0" i="0" u="none" strike="noStrike">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Colorado River</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CR-GRD</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1918627298"/>
                  </a:ext>
                </a:extLst>
              </a:tr>
              <a:tr h="283029">
                <a:tc>
                  <a:txBody>
                    <a:bodyPr/>
                    <a:lstStyle/>
                    <a:p>
                      <a:pPr algn="ctr" fontAlgn="b"/>
                      <a:r>
                        <a:rPr lang="en-US" sz="1600" u="none" strike="noStrike">
                          <a:effectLst/>
                        </a:rPr>
                        <a:t>CR-35.6</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a:effectLst/>
                        </a:rPr>
                        <a:t>Colorado River downstream of Lake Granby at flow gage</a:t>
                      </a:r>
                      <a:endParaRPr lang="en-US" sz="1600" b="0" i="0" u="none" strike="noStrike">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Colorado River</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CR-YGAGE</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4137525628"/>
                  </a:ext>
                </a:extLst>
              </a:tr>
              <a:tr h="283029">
                <a:tc>
                  <a:txBody>
                    <a:bodyPr/>
                    <a:lstStyle/>
                    <a:p>
                      <a:pPr algn="ctr" fontAlgn="b"/>
                      <a:r>
                        <a:rPr lang="en-US" sz="1600" u="none" strike="noStrike">
                          <a:effectLst/>
                        </a:rPr>
                        <a:t>WC-3.8</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a:effectLst/>
                        </a:rPr>
                        <a:t>Willow Creek downstream of Willow Creek Reservoir</a:t>
                      </a:r>
                      <a:endParaRPr lang="en-US" sz="1600" b="0" i="0" u="none" strike="noStrike">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Willow Creek</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WC-WCRD</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a:t>
                      </a:r>
                    </a:p>
                  </a:txBody>
                  <a:tcPr marL="7620" marR="7620" marT="7620" marB="0" anchor="ctr"/>
                </a:tc>
                <a:extLst>
                  <a:ext uri="{0D108BD9-81ED-4DB2-BD59-A6C34878D82A}">
                    <a16:rowId xmlns:a16="http://schemas.microsoft.com/office/drawing/2014/main" val="3965716398"/>
                  </a:ext>
                </a:extLst>
              </a:tr>
              <a:tr h="283028">
                <a:tc>
                  <a:txBody>
                    <a:bodyPr/>
                    <a:lstStyle/>
                    <a:p>
                      <a:pPr lvl="0" algn="ctr" fontAlgn="b">
                        <a:buNone/>
                      </a:pPr>
                      <a:r>
                        <a:rPr lang="en-US" sz="1600" u="none" strike="noStrike"/>
                        <a:t>WC-2.3</a:t>
                      </a:r>
                      <a:endParaRPr lang="en-US" sz="1600" u="none" strike="noStrike">
                        <a:effectLst/>
                      </a:endParaRPr>
                    </a:p>
                  </a:txBody>
                  <a:tcPr marL="7620" marR="7620" marT="7620" marB="0" anchor="ctr"/>
                </a:tc>
                <a:tc>
                  <a:txBody>
                    <a:bodyPr/>
                    <a:lstStyle/>
                    <a:p>
                      <a:pPr lvl="0" algn="l">
                        <a:buNone/>
                      </a:pPr>
                      <a:r>
                        <a:rPr lang="en-US" sz="1600" u="none" strike="noStrike"/>
                        <a:t>Willow Creek upstream of Bunte Highline Ditch</a:t>
                      </a:r>
                      <a:endParaRPr lang="en-US" sz="1600" u="none" strike="noStrike">
                        <a:effectLst/>
                      </a:endParaRPr>
                    </a:p>
                  </a:txBody>
                  <a:tcPr marL="36576" marR="7620" marT="7620" marB="0" anchor="b"/>
                </a:tc>
                <a:tc>
                  <a:txBody>
                    <a:bodyPr/>
                    <a:lstStyle/>
                    <a:p>
                      <a:pPr lvl="0" algn="ctr">
                        <a:buNone/>
                      </a:pPr>
                      <a:r>
                        <a:rPr lang="en-US" sz="1600" u="none" strike="noStrike"/>
                        <a:t>Willow Creek</a:t>
                      </a:r>
                      <a:endParaRPr lang="en-US" sz="1600" u="none" strike="noStrike">
                        <a:effectLst/>
                      </a:endParaRPr>
                    </a:p>
                  </a:txBody>
                  <a:tcPr marL="7620" marR="7620" marT="7620" marB="0" anchor="ctr"/>
                </a:tc>
                <a:tc>
                  <a:txBody>
                    <a:bodyPr/>
                    <a:lstStyle/>
                    <a:p>
                      <a:pPr lvl="0" algn="ctr" fontAlgn="b">
                        <a:buNone/>
                      </a:pPr>
                      <a:r>
                        <a:rPr lang="en-US" sz="1600" u="none" strike="noStrike"/>
                        <a:t>GCWIN</a:t>
                      </a:r>
                      <a:endParaRPr lang="en-US" sz="1600" u="none" strike="noStrike">
                        <a:effectLst/>
                      </a:endParaRPr>
                    </a:p>
                  </a:txBody>
                  <a:tcPr marL="7620" marR="7620" marT="7620" marB="0" anchor="ctr"/>
                </a:tc>
                <a:tc>
                  <a:txBody>
                    <a:bodyPr/>
                    <a:lstStyle/>
                    <a:p>
                      <a:pPr lvl="0" algn="ctr" fontAlgn="b">
                        <a:buNone/>
                      </a:pPr>
                      <a:r>
                        <a:rPr lang="en-US" sz="1600" u="none" strike="noStrike"/>
                        <a:t>WC-</a:t>
                      </a:r>
                      <a:r>
                        <a:rPr lang="en-US" sz="1600" u="none" strike="noStrike" err="1"/>
                        <a:t>abvBHD</a:t>
                      </a:r>
                      <a:endParaRPr lang="en-US" sz="1600" u="none" strike="noStrike" err="1">
                        <a:effectLst/>
                      </a:endParaRPr>
                    </a:p>
                  </a:txBody>
                  <a:tcPr marL="7620" marR="7620" marT="7620" marB="0" anchor="ctr"/>
                </a:tc>
                <a:tc>
                  <a:txBody>
                    <a:bodyPr/>
                    <a:lstStyle/>
                    <a:p>
                      <a:pPr lvl="0" algn="ctr" fontAlgn="b">
                        <a:buNone/>
                      </a:pPr>
                      <a:r>
                        <a:rPr lang="en-US" sz="1600" b="0" i="0" u="none" strike="noStrike">
                          <a:solidFill>
                            <a:srgbClr val="000000"/>
                          </a:solidFill>
                          <a:latin typeface="Calibri"/>
                        </a:rPr>
                        <a:t>CS-I</a:t>
                      </a:r>
                      <a:endParaRPr lang="en-US" sz="1600" b="0" i="0" u="none" strike="noStrike">
                        <a:solidFill>
                          <a:srgbClr val="000000"/>
                        </a:solidFill>
                        <a:effectLst/>
                        <a:latin typeface="Calibri"/>
                      </a:endParaRPr>
                    </a:p>
                  </a:txBody>
                  <a:tcPr marL="7620" marR="7620" marT="7620" marB="0" anchor="ctr"/>
                </a:tc>
                <a:extLst>
                  <a:ext uri="{0D108BD9-81ED-4DB2-BD59-A6C34878D82A}">
                    <a16:rowId xmlns:a16="http://schemas.microsoft.com/office/drawing/2014/main" val="1095357997"/>
                  </a:ext>
                </a:extLst>
              </a:tr>
              <a:tr h="283027">
                <a:tc>
                  <a:txBody>
                    <a:bodyPr/>
                    <a:lstStyle/>
                    <a:p>
                      <a:pPr lvl="0" algn="ctr" fontAlgn="b">
                        <a:buNone/>
                      </a:pPr>
                      <a:r>
                        <a:rPr lang="en-US" sz="1600" u="none" strike="noStrike"/>
                        <a:t>WC-0.5</a:t>
                      </a:r>
                      <a:endParaRPr lang="en-US" sz="1600" u="none" strike="noStrike">
                        <a:effectLst/>
                      </a:endParaRPr>
                    </a:p>
                  </a:txBody>
                  <a:tcPr marL="7620" marR="7620" marT="7620" marB="0" anchor="ctr"/>
                </a:tc>
                <a:tc>
                  <a:txBody>
                    <a:bodyPr/>
                    <a:lstStyle/>
                    <a:p>
                      <a:pPr lvl="0" algn="l">
                        <a:buNone/>
                      </a:pPr>
                      <a:r>
                        <a:rPr lang="en-US" sz="1600" u="none" strike="noStrike"/>
                        <a:t>Willow Creek upstream of confluence with Colorado River</a:t>
                      </a:r>
                      <a:endParaRPr lang="en-US" sz="1600" u="none" strike="noStrike">
                        <a:effectLst/>
                      </a:endParaRPr>
                    </a:p>
                  </a:txBody>
                  <a:tcPr marL="36576" marR="7620" marT="7620" marB="0" anchor="b"/>
                </a:tc>
                <a:tc>
                  <a:txBody>
                    <a:bodyPr/>
                    <a:lstStyle/>
                    <a:p>
                      <a:pPr lvl="0" algn="ctr">
                        <a:buNone/>
                      </a:pPr>
                      <a:r>
                        <a:rPr lang="en-US" sz="1600" u="none" strike="noStrike"/>
                        <a:t>Willow Creek</a:t>
                      </a:r>
                      <a:endParaRPr lang="en-US" sz="1600" u="none" strike="noStrike">
                        <a:effectLst/>
                      </a:endParaRPr>
                    </a:p>
                  </a:txBody>
                  <a:tcPr marL="7620" marR="7620" marT="7620" marB="0" anchor="ctr"/>
                </a:tc>
                <a:tc>
                  <a:txBody>
                    <a:bodyPr/>
                    <a:lstStyle/>
                    <a:p>
                      <a:pPr lvl="0" algn="ctr" fontAlgn="b">
                        <a:buNone/>
                      </a:pPr>
                      <a:r>
                        <a:rPr lang="en-US" sz="1600" u="none" strike="noStrike"/>
                        <a:t>GCWIN</a:t>
                      </a:r>
                      <a:endParaRPr lang="en-US" sz="1600" u="none" strike="noStrike">
                        <a:effectLst/>
                      </a:endParaRPr>
                    </a:p>
                  </a:txBody>
                  <a:tcPr marL="7620" marR="7620" marT="7620" marB="0" anchor="ctr"/>
                </a:tc>
                <a:tc>
                  <a:txBody>
                    <a:bodyPr/>
                    <a:lstStyle/>
                    <a:p>
                      <a:pPr lvl="0" algn="ctr" fontAlgn="b">
                        <a:buNone/>
                      </a:pPr>
                      <a:r>
                        <a:rPr lang="en-US" sz="1600" u="none" strike="noStrike"/>
                        <a:t>WC-</a:t>
                      </a:r>
                      <a:r>
                        <a:rPr lang="en-US" sz="1600" u="none" strike="noStrike" err="1"/>
                        <a:t>abvCOR</a:t>
                      </a:r>
                      <a:endParaRPr lang="en-US" sz="1600" u="none" strike="noStrike">
                        <a:effectLst/>
                      </a:endParaRPr>
                    </a:p>
                  </a:txBody>
                  <a:tcPr marL="7620" marR="7620" marT="7620" marB="0" anchor="ctr"/>
                </a:tc>
                <a:tc>
                  <a:txBody>
                    <a:bodyPr/>
                    <a:lstStyle/>
                    <a:p>
                      <a:pPr lvl="0" algn="ctr" fontAlgn="b">
                        <a:buNone/>
                      </a:pPr>
                      <a:r>
                        <a:rPr lang="en-US" sz="1600" b="0" i="0" u="none" strike="noStrike" dirty="0">
                          <a:solidFill>
                            <a:srgbClr val="000000"/>
                          </a:solidFill>
                          <a:latin typeface="Calibri"/>
                        </a:rPr>
                        <a:t>CS-I</a:t>
                      </a:r>
                      <a:endParaRPr lang="en-US" sz="1600" b="0" i="0" u="none" strike="noStrike" dirty="0">
                        <a:solidFill>
                          <a:srgbClr val="000000"/>
                        </a:solidFill>
                        <a:effectLst/>
                        <a:latin typeface="Calibri"/>
                      </a:endParaRPr>
                    </a:p>
                  </a:txBody>
                  <a:tcPr marL="7620" marR="7620" marT="7620" marB="0" anchor="ctr"/>
                </a:tc>
                <a:extLst>
                  <a:ext uri="{0D108BD9-81ED-4DB2-BD59-A6C34878D82A}">
                    <a16:rowId xmlns:a16="http://schemas.microsoft.com/office/drawing/2014/main" val="375002488"/>
                  </a:ext>
                </a:extLst>
              </a:tr>
            </a:tbl>
          </a:graphicData>
        </a:graphic>
      </p:graphicFrame>
    </p:spTree>
    <p:extLst>
      <p:ext uri="{BB962C8B-B14F-4D97-AF65-F5344CB8AC3E}">
        <p14:creationId xmlns:p14="http://schemas.microsoft.com/office/powerpoint/2010/main" val="12770941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309E87C-B8DF-4317-B527-D4A7E81415F4}"/>
              </a:ext>
            </a:extLst>
          </p:cNvPr>
          <p:cNvSpPr>
            <a:spLocks noGrp="1"/>
          </p:cNvSpPr>
          <p:nvPr>
            <p:ph type="title"/>
          </p:nvPr>
        </p:nvSpPr>
        <p:spPr>
          <a:xfrm>
            <a:off x="445186" y="286604"/>
            <a:ext cx="10710494" cy="1132620"/>
          </a:xfrm>
        </p:spPr>
        <p:txBody>
          <a:bodyPr/>
          <a:lstStyle/>
          <a:p>
            <a:r>
              <a:rPr lang="en-US" b="1">
                <a:solidFill>
                  <a:srgbClr val="740000"/>
                </a:solidFill>
              </a:rPr>
              <a:t>Colorado and Fraser River at Windy Gap</a:t>
            </a:r>
            <a:endParaRPr lang="en-US"/>
          </a:p>
        </p:txBody>
      </p:sp>
      <p:graphicFrame>
        <p:nvGraphicFramePr>
          <p:cNvPr id="17" name="Content Placeholder 16">
            <a:extLst>
              <a:ext uri="{FF2B5EF4-FFF2-40B4-BE49-F238E27FC236}">
                <a16:creationId xmlns:a16="http://schemas.microsoft.com/office/drawing/2014/main" id="{81209F67-8A02-4786-B475-88840564AECF}"/>
              </a:ext>
            </a:extLst>
          </p:cNvPr>
          <p:cNvGraphicFramePr>
            <a:graphicFrameLocks noGrp="1"/>
          </p:cNvGraphicFramePr>
          <p:nvPr>
            <p:ph idx="1"/>
            <p:extLst>
              <p:ext uri="{D42A27DB-BD31-4B8C-83A1-F6EECF244321}">
                <p14:modId xmlns:p14="http://schemas.microsoft.com/office/powerpoint/2010/main" val="1130664335"/>
              </p:ext>
            </p:extLst>
          </p:nvPr>
        </p:nvGraphicFramePr>
        <p:xfrm>
          <a:off x="445186" y="1528509"/>
          <a:ext cx="11046358" cy="2193472"/>
        </p:xfrm>
        <a:graphic>
          <a:graphicData uri="http://schemas.openxmlformats.org/drawingml/2006/table">
            <a:tbl>
              <a:tblPr>
                <a:tableStyleId>{5DA37D80-6434-44D0-A028-1B22A696006F}</a:tableStyleId>
              </a:tblPr>
              <a:tblGrid>
                <a:gridCol w="913824">
                  <a:extLst>
                    <a:ext uri="{9D8B030D-6E8A-4147-A177-3AD203B41FA5}">
                      <a16:colId xmlns:a16="http://schemas.microsoft.com/office/drawing/2014/main" val="3335945743"/>
                    </a:ext>
                  </a:extLst>
                </a:gridCol>
                <a:gridCol w="5303520">
                  <a:extLst>
                    <a:ext uri="{9D8B030D-6E8A-4147-A177-3AD203B41FA5}">
                      <a16:colId xmlns:a16="http://schemas.microsoft.com/office/drawing/2014/main" val="2896401682"/>
                    </a:ext>
                  </a:extLst>
                </a:gridCol>
                <a:gridCol w="1280160">
                  <a:extLst>
                    <a:ext uri="{9D8B030D-6E8A-4147-A177-3AD203B41FA5}">
                      <a16:colId xmlns:a16="http://schemas.microsoft.com/office/drawing/2014/main" val="3869028849"/>
                    </a:ext>
                  </a:extLst>
                </a:gridCol>
                <a:gridCol w="1079974">
                  <a:extLst>
                    <a:ext uri="{9D8B030D-6E8A-4147-A177-3AD203B41FA5}">
                      <a16:colId xmlns:a16="http://schemas.microsoft.com/office/drawing/2014/main" val="3349435285"/>
                    </a:ext>
                  </a:extLst>
                </a:gridCol>
                <a:gridCol w="1554480">
                  <a:extLst>
                    <a:ext uri="{9D8B030D-6E8A-4147-A177-3AD203B41FA5}">
                      <a16:colId xmlns:a16="http://schemas.microsoft.com/office/drawing/2014/main" val="3421231038"/>
                    </a:ext>
                  </a:extLst>
                </a:gridCol>
                <a:gridCol w="914400">
                  <a:extLst>
                    <a:ext uri="{9D8B030D-6E8A-4147-A177-3AD203B41FA5}">
                      <a16:colId xmlns:a16="http://schemas.microsoft.com/office/drawing/2014/main" val="1498864518"/>
                    </a:ext>
                  </a:extLst>
                </a:gridCol>
              </a:tblGrid>
              <a:tr h="566056">
                <a:tc>
                  <a:txBody>
                    <a:bodyPr/>
                    <a:lstStyle/>
                    <a:p>
                      <a:pPr algn="ctr" fontAlgn="ctr"/>
                      <a:r>
                        <a:rPr lang="en-US" sz="1600" b="1" u="none" strike="noStrike">
                          <a:solidFill>
                            <a:schemeClr val="bg1"/>
                          </a:solidFill>
                          <a:effectLst/>
                        </a:rPr>
                        <a:t>River Mile ID</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Description</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River</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Sampling Entity</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Entity Station ID</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i="0" u="none" strike="noStrike">
                          <a:solidFill>
                            <a:schemeClr val="bg1"/>
                          </a:solidFill>
                          <a:effectLst/>
                          <a:latin typeface="Calibri"/>
                        </a:rPr>
                        <a:t>Tier</a:t>
                      </a:r>
                    </a:p>
                  </a:txBody>
                  <a:tcPr marL="7620" marR="7620" marT="7620" marB="0" anchor="ctr">
                    <a:solidFill>
                      <a:schemeClr val="accent2">
                        <a:lumMod val="75000"/>
                      </a:schemeClr>
                    </a:solidFill>
                  </a:tcPr>
                </a:tc>
                <a:extLst>
                  <a:ext uri="{0D108BD9-81ED-4DB2-BD59-A6C34878D82A}">
                    <a16:rowId xmlns:a16="http://schemas.microsoft.com/office/drawing/2014/main" val="2660938324"/>
                  </a:ext>
                </a:extLst>
              </a:tr>
              <a:tr h="283029">
                <a:tc>
                  <a:txBody>
                    <a:bodyPr/>
                    <a:lstStyle/>
                    <a:p>
                      <a:pPr algn="ctr" fontAlgn="b"/>
                      <a:r>
                        <a:rPr lang="en-US" sz="1600" u="none" strike="noStrike">
                          <a:effectLst/>
                        </a:rPr>
                        <a:t>CR-31</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en-US" sz="1600" u="none" strike="noStrike">
                          <a:effectLst/>
                        </a:rPr>
                        <a:t>Colorado River upstream of Windy Gap and Fraser River confluence</a:t>
                      </a:r>
                      <a:endParaRPr lang="en-US" sz="1600" b="0" i="0" u="none" strike="noStrike">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u="none" strike="noStrike">
                          <a:effectLst/>
                        </a:rPr>
                        <a:t>Colorado River</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Northern</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u="none" strike="noStrike">
                          <a:effectLst/>
                        </a:rPr>
                        <a:t>CR-WGU</a:t>
                      </a:r>
                      <a:endParaRPr lang="en-U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3665813000"/>
                  </a:ext>
                </a:extLst>
              </a:tr>
              <a:tr h="283029">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FR-0.1</a:t>
                      </a:r>
                    </a:p>
                  </a:txBody>
                  <a:tcPr marL="7620" marR="7620" marT="7620" marB="0" anchor="b"/>
                </a:tc>
                <a:tc>
                  <a:txBody>
                    <a:bodyPr/>
                    <a:lstStyle/>
                    <a:p>
                      <a:pPr marL="0" algn="l" defTabSz="914400" rtl="0" eaLnBrk="1" fontAlgn="b" latinLnBrk="0" hangingPunct="1"/>
                      <a:r>
                        <a:rPr lang="en-US" sz="1600" u="none" strike="noStrike" kern="1200" dirty="0">
                          <a:solidFill>
                            <a:schemeClr val="tx1"/>
                          </a:solidFill>
                          <a:effectLst/>
                          <a:latin typeface="+mn-lt"/>
                          <a:ea typeface="+mn-ea"/>
                          <a:cs typeface="+mn-cs"/>
                        </a:rPr>
                        <a:t>Fraser River upstream of confluence with Colorado River</a:t>
                      </a:r>
                    </a:p>
                  </a:txBody>
                  <a:tcPr marL="36576"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Fraser River</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Northern</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FR-WGU</a:t>
                      </a:r>
                    </a:p>
                  </a:txBody>
                  <a:tcPr marL="7620" marR="7620" marT="7620" marB="0" anchor="b"/>
                </a:tc>
                <a:tc>
                  <a:txBody>
                    <a:bodyPr/>
                    <a:lstStyle/>
                    <a:p>
                      <a:pPr marL="0" algn="ctr" defTabSz="914400" rtl="0" eaLnBrk="1" fontAlgn="b" latinLnBrk="0" hangingPunct="1"/>
                      <a:r>
                        <a:rPr lang="en-US" sz="1600" u="none" strike="noStrike" kern="1200">
                          <a:solidFill>
                            <a:schemeClr val="tx1"/>
                          </a:solidFill>
                          <a:effectLst/>
                          <a:latin typeface="+mn-lt"/>
                          <a:ea typeface="+mn-ea"/>
                          <a:cs typeface="+mn-cs"/>
                        </a:rPr>
                        <a:t>CS-II</a:t>
                      </a:r>
                    </a:p>
                  </a:txBody>
                  <a:tcPr marL="7620" marR="7620" marT="7620" marB="0" anchor="b"/>
                </a:tc>
                <a:extLst>
                  <a:ext uri="{0D108BD9-81ED-4DB2-BD59-A6C34878D82A}">
                    <a16:rowId xmlns:a16="http://schemas.microsoft.com/office/drawing/2014/main" val="456415010"/>
                  </a:ext>
                </a:extLst>
              </a:tr>
              <a:tr h="283029">
                <a:tc>
                  <a:txBody>
                    <a:bodyPr/>
                    <a:lstStyle/>
                    <a:p>
                      <a:pPr algn="ctr" fontAlgn="b"/>
                      <a:r>
                        <a:rPr lang="en-US" sz="1600" b="0" i="0" u="none" strike="noStrike">
                          <a:solidFill>
                            <a:srgbClr val="000000"/>
                          </a:solidFill>
                          <a:effectLst/>
                          <a:latin typeface="Calibri"/>
                        </a:rPr>
                        <a:t>CR-30</a:t>
                      </a:r>
                    </a:p>
                  </a:txBody>
                  <a:tcPr marL="7620" marR="7620" marT="7620" marB="0" anchor="ctr"/>
                </a:tc>
                <a:tc>
                  <a:txBody>
                    <a:bodyPr/>
                    <a:lstStyle/>
                    <a:p>
                      <a:pPr algn="l" fontAlgn="b"/>
                      <a:r>
                        <a:rPr lang="en-US" sz="1600" b="0" i="0" u="none" strike="noStrike">
                          <a:solidFill>
                            <a:srgbClr val="000000"/>
                          </a:solidFill>
                          <a:effectLst/>
                          <a:latin typeface="Calibri"/>
                        </a:rPr>
                        <a:t>Colorado River at Windy Gap Bypass</a:t>
                      </a: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Northern</a:t>
                      </a:r>
                    </a:p>
                  </a:txBody>
                  <a:tcPr marL="7620" marR="7620" marT="7620" marB="0" anchor="ctr"/>
                </a:tc>
                <a:tc>
                  <a:txBody>
                    <a:bodyPr/>
                    <a:lstStyle/>
                    <a:p>
                      <a:pPr algn="ctr" fontAlgn="b"/>
                      <a:r>
                        <a:rPr lang="en-US" sz="1600" b="0" i="0" u="none" strike="noStrike">
                          <a:solidFill>
                            <a:srgbClr val="000000"/>
                          </a:solidFill>
                          <a:effectLst/>
                          <a:latin typeface="Calibri"/>
                        </a:rPr>
                        <a:t>CR-WGB</a:t>
                      </a: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1494714943"/>
                  </a:ext>
                </a:extLst>
              </a:tr>
              <a:tr h="283029">
                <a:tc>
                  <a:txBody>
                    <a:bodyPr/>
                    <a:lstStyle/>
                    <a:p>
                      <a:pPr algn="ctr" fontAlgn="b"/>
                      <a:r>
                        <a:rPr lang="en-US" sz="1600" b="0" i="0" u="none" strike="noStrike">
                          <a:solidFill>
                            <a:srgbClr val="000000"/>
                          </a:solidFill>
                          <a:effectLst/>
                          <a:latin typeface="Calibri"/>
                        </a:rPr>
                        <a:t>CR-29.8</a:t>
                      </a:r>
                    </a:p>
                  </a:txBody>
                  <a:tcPr marL="7620" marR="7620" marT="7620" marB="0" anchor="ctr"/>
                </a:tc>
                <a:tc>
                  <a:txBody>
                    <a:bodyPr/>
                    <a:lstStyle/>
                    <a:p>
                      <a:pPr algn="l" fontAlgn="b"/>
                      <a:r>
                        <a:rPr lang="en-US" sz="1600" b="0" i="0" u="none" strike="noStrike">
                          <a:solidFill>
                            <a:srgbClr val="000000"/>
                          </a:solidFill>
                          <a:effectLst/>
                          <a:latin typeface="Calibri"/>
                        </a:rPr>
                        <a:t>Colorado River at confluence of Windy Gap spillway and bypass</a:t>
                      </a: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Northern</a:t>
                      </a:r>
                    </a:p>
                  </a:txBody>
                  <a:tcPr marL="7620" marR="7620" marT="7620" marB="0" anchor="ctr"/>
                </a:tc>
                <a:tc>
                  <a:txBody>
                    <a:bodyPr/>
                    <a:lstStyle/>
                    <a:p>
                      <a:pPr algn="ctr" fontAlgn="b"/>
                      <a:r>
                        <a:rPr lang="en-US" sz="1600" b="0" i="0" u="none" strike="noStrike">
                          <a:solidFill>
                            <a:srgbClr val="000000"/>
                          </a:solidFill>
                          <a:effectLst/>
                          <a:latin typeface="Calibri"/>
                        </a:rPr>
                        <a:t>CR-WGC</a:t>
                      </a: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4051530953"/>
                  </a:ext>
                </a:extLst>
              </a:tr>
              <a:tr h="283029">
                <a:tc>
                  <a:txBody>
                    <a:bodyPr/>
                    <a:lstStyle/>
                    <a:p>
                      <a:pPr algn="ctr" fontAlgn="b"/>
                      <a:r>
                        <a:rPr lang="en-US" sz="1600" b="0" i="0" u="none" strike="noStrike">
                          <a:solidFill>
                            <a:srgbClr val="000000"/>
                          </a:solidFill>
                          <a:effectLst/>
                          <a:latin typeface="Calibri"/>
                        </a:rPr>
                        <a:t>CR-28.7</a:t>
                      </a:r>
                    </a:p>
                  </a:txBody>
                  <a:tcPr marL="7620" marR="7620" marT="7620" marB="0" anchor="ctr"/>
                </a:tc>
                <a:tc>
                  <a:txBody>
                    <a:bodyPr/>
                    <a:lstStyle/>
                    <a:p>
                      <a:pPr algn="l" fontAlgn="b"/>
                      <a:r>
                        <a:rPr lang="en-US" sz="1600" b="0" i="0" u="none" strike="noStrike">
                          <a:solidFill>
                            <a:srgbClr val="000000"/>
                          </a:solidFill>
                          <a:effectLst/>
                          <a:latin typeface="Calibri"/>
                        </a:rPr>
                        <a:t>Colorado River downstream of Windy Gap Reservoir</a:t>
                      </a: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Northern</a:t>
                      </a:r>
                    </a:p>
                  </a:txBody>
                  <a:tcPr marL="7620" marR="7620" marT="7620" marB="0" anchor="ctr"/>
                </a:tc>
                <a:tc>
                  <a:txBody>
                    <a:bodyPr/>
                    <a:lstStyle/>
                    <a:p>
                      <a:pPr algn="ctr" fontAlgn="b"/>
                      <a:r>
                        <a:rPr lang="en-US" sz="1600" b="0" i="0" u="none" strike="noStrike">
                          <a:solidFill>
                            <a:srgbClr val="000000"/>
                          </a:solidFill>
                          <a:effectLst/>
                          <a:latin typeface="Calibri"/>
                        </a:rPr>
                        <a:t>CR-WGD</a:t>
                      </a:r>
                    </a:p>
                  </a:txBody>
                  <a:tcPr marL="7620" marR="7620" marT="7620" marB="0" anchor="ctr"/>
                </a:tc>
                <a:tc>
                  <a:txBody>
                    <a:bodyPr/>
                    <a:lstStyle/>
                    <a:p>
                      <a:pPr algn="ctr" fontAlgn="b"/>
                      <a:r>
                        <a:rPr lang="en-US" sz="1600" b="0" i="0" u="none" strike="noStrike" dirty="0">
                          <a:solidFill>
                            <a:srgbClr val="000000"/>
                          </a:solidFill>
                          <a:effectLst/>
                          <a:latin typeface="Calibri"/>
                        </a:rPr>
                        <a:t>CS-II</a:t>
                      </a:r>
                    </a:p>
                  </a:txBody>
                  <a:tcPr marL="7620" marR="7620" marT="7620" marB="0" anchor="ctr"/>
                </a:tc>
                <a:extLst>
                  <a:ext uri="{0D108BD9-81ED-4DB2-BD59-A6C34878D82A}">
                    <a16:rowId xmlns:a16="http://schemas.microsoft.com/office/drawing/2014/main" val="1784827070"/>
                  </a:ext>
                </a:extLst>
              </a:tr>
            </a:tbl>
          </a:graphicData>
        </a:graphic>
      </p:graphicFrame>
      <p:cxnSp>
        <p:nvCxnSpPr>
          <p:cNvPr id="3" name="Straight Connector 2">
            <a:extLst>
              <a:ext uri="{FF2B5EF4-FFF2-40B4-BE49-F238E27FC236}">
                <a16:creationId xmlns:a16="http://schemas.microsoft.com/office/drawing/2014/main" id="{8F75CF87-9043-4008-AFD7-2B7B248FBFB4}"/>
              </a:ext>
            </a:extLst>
          </p:cNvPr>
          <p:cNvCxnSpPr>
            <a:cxnSpLocks/>
          </p:cNvCxnSpPr>
          <p:nvPr/>
        </p:nvCxnSpPr>
        <p:spPr>
          <a:xfrm>
            <a:off x="1097280" y="1419225"/>
            <a:ext cx="974217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713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05B2A3-836D-46F5-B84A-DB7A8BA5CF63}"/>
              </a:ext>
            </a:extLst>
          </p:cNvPr>
          <p:cNvSpPr>
            <a:spLocks noGrp="1"/>
          </p:cNvSpPr>
          <p:nvPr>
            <p:ph type="title"/>
          </p:nvPr>
        </p:nvSpPr>
        <p:spPr>
          <a:xfrm>
            <a:off x="492369" y="516836"/>
            <a:ext cx="3239121" cy="1783019"/>
          </a:xfrm>
        </p:spPr>
        <p:txBody>
          <a:bodyPr anchor="ctr">
            <a:normAutofit fontScale="90000"/>
          </a:bodyPr>
          <a:lstStyle/>
          <a:p>
            <a:pPr algn="ctr"/>
            <a:r>
              <a:rPr lang="en-US" sz="4400" b="1" dirty="0">
                <a:solidFill>
                  <a:schemeClr val="bg1"/>
                </a:solidFill>
              </a:rPr>
              <a:t>2022</a:t>
            </a:r>
            <a:br>
              <a:rPr lang="en-US" sz="4400" b="1" dirty="0">
                <a:solidFill>
                  <a:schemeClr val="bg1"/>
                </a:solidFill>
              </a:rPr>
            </a:br>
            <a:r>
              <a:rPr lang="en-US" sz="4400" b="1" dirty="0">
                <a:solidFill>
                  <a:schemeClr val="bg1"/>
                </a:solidFill>
              </a:rPr>
              <a:t>Fraser River Basin Exceedances</a:t>
            </a:r>
            <a:br>
              <a:rPr lang="en-US" sz="3600" dirty="0">
                <a:solidFill>
                  <a:srgbClr val="FFFFFF"/>
                </a:solidFill>
              </a:rPr>
            </a:br>
            <a:endParaRPr lang="en-US" sz="3600" dirty="0">
              <a:solidFill>
                <a:srgbClr val="FFFFFF"/>
              </a:solidFill>
            </a:endParaRPr>
          </a:p>
        </p:txBody>
      </p:sp>
      <p:sp>
        <p:nvSpPr>
          <p:cNvPr id="23" name="Rectangle 2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0DE244AD-DA56-452E-928E-E792EE36DA93}"/>
              </a:ext>
            </a:extLst>
          </p:cNvPr>
          <p:cNvSpPr txBox="1"/>
          <p:nvPr/>
        </p:nvSpPr>
        <p:spPr>
          <a:xfrm>
            <a:off x="286327" y="2530764"/>
            <a:ext cx="3546764" cy="3046988"/>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3200" b="1" dirty="0">
                <a:solidFill>
                  <a:srgbClr val="FFFFFF"/>
                </a:solidFill>
              </a:rPr>
              <a:t>29 sites assessed</a:t>
            </a:r>
          </a:p>
          <a:p>
            <a:endParaRPr lang="en-US" sz="3200" b="1" dirty="0">
              <a:solidFill>
                <a:srgbClr val="FFFFFF"/>
              </a:solidFill>
            </a:endParaRPr>
          </a:p>
          <a:p>
            <a:pPr marL="285750" indent="-285750">
              <a:buFont typeface="Wingdings" panose="05000000000000000000" pitchFamily="2" charset="2"/>
              <a:buChar char="Ø"/>
            </a:pPr>
            <a:r>
              <a:rPr lang="en-US" sz="3200" b="1" dirty="0">
                <a:solidFill>
                  <a:srgbClr val="FFFFFF"/>
                </a:solidFill>
              </a:rPr>
              <a:t>9 sites </a:t>
            </a:r>
            <a:r>
              <a:rPr lang="en-US" sz="3200" b="1" dirty="0">
                <a:solidFill>
                  <a:srgbClr val="FFFF00"/>
                </a:solidFill>
              </a:rPr>
              <a:t>not</a:t>
            </a:r>
            <a:r>
              <a:rPr lang="en-US" sz="3200" b="1" dirty="0">
                <a:solidFill>
                  <a:srgbClr val="FFFFFF"/>
                </a:solidFill>
              </a:rPr>
              <a:t> in attainment with state temperature standards</a:t>
            </a:r>
            <a:endParaRPr lang="en-US" sz="3200" dirty="0"/>
          </a:p>
        </p:txBody>
      </p:sp>
      <p:sp>
        <p:nvSpPr>
          <p:cNvPr id="792" name="TextBox 791">
            <a:extLst>
              <a:ext uri="{FF2B5EF4-FFF2-40B4-BE49-F238E27FC236}">
                <a16:creationId xmlns:a16="http://schemas.microsoft.com/office/drawing/2014/main" id="{211C753E-22CD-CD3A-00B2-85EF97B980C5}"/>
              </a:ext>
            </a:extLst>
          </p:cNvPr>
          <p:cNvSpPr txBox="1"/>
          <p:nvPr/>
        </p:nvSpPr>
        <p:spPr>
          <a:xfrm>
            <a:off x="4443849" y="0"/>
            <a:ext cx="7431138" cy="6801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mn-lt"/>
                <a:cs typeface="+mn-lt"/>
              </a:rPr>
              <a:t>8</a:t>
            </a:r>
            <a:r>
              <a:rPr lang="en-US" sz="2400" b="1" dirty="0">
                <a:ea typeface="+mn-lt"/>
                <a:cs typeface="+mn-lt"/>
              </a:rPr>
              <a:t> sites above the (DM) state temperature threshold for acute (2-hr) exposure:</a:t>
            </a:r>
            <a:endParaRPr lang="en-US" sz="2400" b="1" dirty="0"/>
          </a:p>
          <a:p>
            <a:pPr marL="742950" lvl="1" indent="-285750">
              <a:buFont typeface="Arial"/>
              <a:buChar char="•"/>
            </a:pPr>
            <a:r>
              <a:rPr lang="en-US" dirty="0">
                <a:ea typeface="+mn-lt"/>
                <a:cs typeface="+mn-lt"/>
              </a:rPr>
              <a:t>(RC-1.1) Ranch Creek below Meadow Creek </a:t>
            </a:r>
          </a:p>
          <a:p>
            <a:pPr marL="742950" lvl="1" indent="-285750">
              <a:buFont typeface="Arial"/>
              <a:buChar char="•"/>
            </a:pPr>
            <a:r>
              <a:rPr lang="en-US" dirty="0">
                <a:ea typeface="+mn-lt"/>
                <a:cs typeface="+mn-lt"/>
              </a:rPr>
              <a:t>(RC 5.8) Ranch Creek above Quad Ranch</a:t>
            </a:r>
          </a:p>
          <a:p>
            <a:pPr marL="742950" lvl="1" indent="-285750">
              <a:buFont typeface="Arial"/>
              <a:buChar char="•"/>
            </a:pPr>
            <a:r>
              <a:rPr lang="en-US" dirty="0">
                <a:ea typeface="+mn-lt"/>
                <a:cs typeface="+mn-lt"/>
              </a:rPr>
              <a:t>(RC 5.1) Ranch Creek below Quad Ranch</a:t>
            </a:r>
          </a:p>
          <a:p>
            <a:pPr marL="742950" lvl="1" indent="-285750">
              <a:buFont typeface="Arial"/>
              <a:buChar char="•"/>
            </a:pPr>
            <a:r>
              <a:rPr lang="en-US" dirty="0">
                <a:ea typeface="+mn-lt"/>
                <a:cs typeface="+mn-lt"/>
              </a:rPr>
              <a:t>(MC 0.5) Meadow Creek at CR 84</a:t>
            </a:r>
          </a:p>
          <a:p>
            <a:pPr marL="742950" lvl="1" indent="-285750">
              <a:buFont typeface="Arial"/>
              <a:buChar char="•"/>
            </a:pPr>
            <a:r>
              <a:rPr lang="en-US" dirty="0">
                <a:ea typeface="+mn-lt"/>
                <a:cs typeface="+mn-lt"/>
              </a:rPr>
              <a:t>(STC-0) St. Louis Creek</a:t>
            </a:r>
          </a:p>
          <a:p>
            <a:pPr marL="742950" lvl="1" indent="-285750">
              <a:buFont typeface="Arial"/>
              <a:buChar char="•"/>
            </a:pPr>
            <a:r>
              <a:rPr lang="en-US" dirty="0">
                <a:ea typeface="+mn-lt"/>
                <a:cs typeface="+mn-lt"/>
              </a:rPr>
              <a:t>(FR 3.5) Fraser River at highway 40 in Granby </a:t>
            </a:r>
          </a:p>
          <a:p>
            <a:pPr marL="742950" lvl="1" indent="-285750">
              <a:buFont typeface="Arial"/>
              <a:buChar char="•"/>
            </a:pPr>
            <a:r>
              <a:rPr lang="en-US" dirty="0">
                <a:ea typeface="+mn-lt"/>
                <a:cs typeface="+mn-lt"/>
              </a:rPr>
              <a:t>(FR 1.9) Fraser River above and below Grandy Sanitation District </a:t>
            </a:r>
          </a:p>
          <a:p>
            <a:pPr marL="742950" lvl="1" indent="-285750">
              <a:buFont typeface="Arial"/>
              <a:buChar char="•"/>
            </a:pPr>
            <a:r>
              <a:rPr lang="en-US" dirty="0">
                <a:ea typeface="+mn-lt"/>
                <a:cs typeface="+mn-lt"/>
              </a:rPr>
              <a:t>(FR 1.6) Fraser River above and below Grandy Sanitation District </a:t>
            </a:r>
          </a:p>
          <a:p>
            <a:endParaRPr lang="en-US" b="1" dirty="0">
              <a:ea typeface="+mn-lt"/>
              <a:cs typeface="+mn-lt"/>
            </a:endParaRPr>
          </a:p>
          <a:p>
            <a:r>
              <a:rPr lang="en-US" sz="3200" b="1" dirty="0">
                <a:ea typeface="+mn-lt"/>
                <a:cs typeface="+mn-lt"/>
              </a:rPr>
              <a:t>9</a:t>
            </a:r>
            <a:r>
              <a:rPr lang="en-US" sz="2400" b="1" dirty="0">
                <a:ea typeface="+mn-lt"/>
                <a:cs typeface="+mn-lt"/>
              </a:rPr>
              <a:t> sites above the (WAT) state temperature threshold for chronic (7-day) exposure:</a:t>
            </a:r>
            <a:endParaRPr lang="en-US" sz="2400" dirty="0"/>
          </a:p>
          <a:p>
            <a:pPr marL="742950" lvl="1" indent="-285750">
              <a:buFont typeface="Arial"/>
              <a:buChar char="•"/>
            </a:pPr>
            <a:r>
              <a:rPr lang="en-US" dirty="0">
                <a:ea typeface="+mn-lt"/>
                <a:cs typeface="+mn-lt"/>
              </a:rPr>
              <a:t>(RC-1.1) Ranch Creek below Meadow Creek </a:t>
            </a:r>
          </a:p>
          <a:p>
            <a:pPr marL="742950" lvl="1" indent="-285750">
              <a:buFont typeface="Arial"/>
              <a:buChar char="•"/>
            </a:pPr>
            <a:r>
              <a:rPr lang="en-US" dirty="0">
                <a:ea typeface="+mn-lt"/>
                <a:cs typeface="+mn-lt"/>
              </a:rPr>
              <a:t>(RC 5.8) Ranch Creek above Quad Ranch</a:t>
            </a:r>
          </a:p>
          <a:p>
            <a:pPr marL="742950" lvl="1" indent="-285750">
              <a:buFont typeface="Arial"/>
              <a:buChar char="•"/>
            </a:pPr>
            <a:r>
              <a:rPr lang="en-US" dirty="0">
                <a:ea typeface="+mn-lt"/>
                <a:cs typeface="+mn-lt"/>
              </a:rPr>
              <a:t>(RC 5.1) Ranch Creek below Quad Ranch</a:t>
            </a:r>
          </a:p>
          <a:p>
            <a:pPr marL="742950" lvl="1" indent="-285750">
              <a:buFont typeface="Arial"/>
              <a:buChar char="•"/>
            </a:pPr>
            <a:r>
              <a:rPr lang="en-US" dirty="0">
                <a:ea typeface="+mn-lt"/>
                <a:cs typeface="+mn-lt"/>
              </a:rPr>
              <a:t>(MC 0.5) Meadow Creek at CR 84</a:t>
            </a:r>
          </a:p>
          <a:p>
            <a:pPr marL="742950" lvl="1" indent="-285750">
              <a:buFont typeface="Arial"/>
              <a:buChar char="•"/>
            </a:pPr>
            <a:r>
              <a:rPr lang="en-US" dirty="0">
                <a:ea typeface="+mn-lt"/>
                <a:cs typeface="+mn-lt"/>
              </a:rPr>
              <a:t>(STC-0) St. Louis Creek</a:t>
            </a:r>
          </a:p>
          <a:p>
            <a:pPr marL="742950" lvl="1" indent="-285750">
              <a:buFont typeface="Arial"/>
              <a:buChar char="•"/>
            </a:pPr>
            <a:r>
              <a:rPr lang="en-US" dirty="0">
                <a:ea typeface="+mn-lt"/>
                <a:cs typeface="+mn-lt"/>
              </a:rPr>
              <a:t>(FR 3.5) Fraser River at highway 40 in Granby </a:t>
            </a:r>
          </a:p>
          <a:p>
            <a:pPr marL="742950" lvl="1" indent="-285750">
              <a:buFont typeface="Arial"/>
              <a:buChar char="•"/>
            </a:pPr>
            <a:r>
              <a:rPr lang="en-US" dirty="0">
                <a:ea typeface="+mn-lt"/>
                <a:cs typeface="+mn-lt"/>
              </a:rPr>
              <a:t>(FR 1.9) Fraser River above and below Grandy Sanitation District </a:t>
            </a:r>
          </a:p>
          <a:p>
            <a:pPr marL="742950" lvl="1" indent="-285750">
              <a:buFont typeface="Arial"/>
              <a:buChar char="•"/>
            </a:pPr>
            <a:r>
              <a:rPr lang="en-US" dirty="0">
                <a:ea typeface="+mn-lt"/>
                <a:cs typeface="+mn-lt"/>
              </a:rPr>
              <a:t>(FR 1.6) Fraser River above and below Grandy Sanitation District</a:t>
            </a:r>
          </a:p>
          <a:p>
            <a:pPr marL="742950" lvl="1" indent="-285750">
              <a:buFont typeface="Arial"/>
              <a:buChar char="•"/>
            </a:pPr>
            <a:r>
              <a:rPr lang="en-US" dirty="0">
                <a:ea typeface="+mn-lt"/>
                <a:cs typeface="+mn-lt"/>
              </a:rPr>
              <a:t>(FR 4.5 ) Fraser river below Fraser canyon</a:t>
            </a:r>
            <a:endParaRPr lang="en-US" dirty="0"/>
          </a:p>
        </p:txBody>
      </p:sp>
    </p:spTree>
    <p:extLst>
      <p:ext uri="{BB962C8B-B14F-4D97-AF65-F5344CB8AC3E}">
        <p14:creationId xmlns:p14="http://schemas.microsoft.com/office/powerpoint/2010/main" val="41485001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309E87C-B8DF-4317-B527-D4A7E81415F4}"/>
              </a:ext>
            </a:extLst>
          </p:cNvPr>
          <p:cNvSpPr>
            <a:spLocks noGrp="1"/>
          </p:cNvSpPr>
          <p:nvPr>
            <p:ph type="title"/>
          </p:nvPr>
        </p:nvSpPr>
        <p:spPr>
          <a:xfrm>
            <a:off x="235974" y="286604"/>
            <a:ext cx="11661058" cy="1132620"/>
          </a:xfrm>
        </p:spPr>
        <p:txBody>
          <a:bodyPr>
            <a:normAutofit fontScale="90000"/>
          </a:bodyPr>
          <a:lstStyle/>
          <a:p>
            <a:r>
              <a:rPr lang="en-US" b="1">
                <a:solidFill>
                  <a:srgbClr val="740000"/>
                </a:solidFill>
              </a:rPr>
              <a:t>Colorado River- Downstream Windy Gap to Blue River</a:t>
            </a:r>
            <a:endParaRPr lang="en-US"/>
          </a:p>
        </p:txBody>
      </p:sp>
      <p:graphicFrame>
        <p:nvGraphicFramePr>
          <p:cNvPr id="17" name="Content Placeholder 16">
            <a:extLst>
              <a:ext uri="{FF2B5EF4-FFF2-40B4-BE49-F238E27FC236}">
                <a16:creationId xmlns:a16="http://schemas.microsoft.com/office/drawing/2014/main" id="{81209F67-8A02-4786-B475-88840564AECF}"/>
              </a:ext>
            </a:extLst>
          </p:cNvPr>
          <p:cNvGraphicFramePr>
            <a:graphicFrameLocks noGrp="1"/>
          </p:cNvGraphicFramePr>
          <p:nvPr>
            <p:ph idx="1"/>
            <p:extLst>
              <p:ext uri="{D42A27DB-BD31-4B8C-83A1-F6EECF244321}">
                <p14:modId xmlns:p14="http://schemas.microsoft.com/office/powerpoint/2010/main" val="2592963382"/>
              </p:ext>
            </p:extLst>
          </p:nvPr>
        </p:nvGraphicFramePr>
        <p:xfrm>
          <a:off x="445186" y="1528509"/>
          <a:ext cx="11046354" cy="3962403"/>
        </p:xfrm>
        <a:graphic>
          <a:graphicData uri="http://schemas.openxmlformats.org/drawingml/2006/table">
            <a:tbl>
              <a:tblPr>
                <a:tableStyleId>{5DA37D80-6434-44D0-A028-1B22A696006F}</a:tableStyleId>
              </a:tblPr>
              <a:tblGrid>
                <a:gridCol w="846286">
                  <a:extLst>
                    <a:ext uri="{9D8B030D-6E8A-4147-A177-3AD203B41FA5}">
                      <a16:colId xmlns:a16="http://schemas.microsoft.com/office/drawing/2014/main" val="3335945743"/>
                    </a:ext>
                  </a:extLst>
                </a:gridCol>
                <a:gridCol w="5371056">
                  <a:extLst>
                    <a:ext uri="{9D8B030D-6E8A-4147-A177-3AD203B41FA5}">
                      <a16:colId xmlns:a16="http://schemas.microsoft.com/office/drawing/2014/main" val="2896401682"/>
                    </a:ext>
                  </a:extLst>
                </a:gridCol>
                <a:gridCol w="1280159">
                  <a:extLst>
                    <a:ext uri="{9D8B030D-6E8A-4147-A177-3AD203B41FA5}">
                      <a16:colId xmlns:a16="http://schemas.microsoft.com/office/drawing/2014/main" val="3869028849"/>
                    </a:ext>
                  </a:extLst>
                </a:gridCol>
                <a:gridCol w="1079973">
                  <a:extLst>
                    <a:ext uri="{9D8B030D-6E8A-4147-A177-3AD203B41FA5}">
                      <a16:colId xmlns:a16="http://schemas.microsoft.com/office/drawing/2014/main" val="3349435285"/>
                    </a:ext>
                  </a:extLst>
                </a:gridCol>
                <a:gridCol w="1554480">
                  <a:extLst>
                    <a:ext uri="{9D8B030D-6E8A-4147-A177-3AD203B41FA5}">
                      <a16:colId xmlns:a16="http://schemas.microsoft.com/office/drawing/2014/main" val="3421231038"/>
                    </a:ext>
                  </a:extLst>
                </a:gridCol>
                <a:gridCol w="914400">
                  <a:extLst>
                    <a:ext uri="{9D8B030D-6E8A-4147-A177-3AD203B41FA5}">
                      <a16:colId xmlns:a16="http://schemas.microsoft.com/office/drawing/2014/main" val="1498864518"/>
                    </a:ext>
                  </a:extLst>
                </a:gridCol>
              </a:tblGrid>
              <a:tr h="566056">
                <a:tc>
                  <a:txBody>
                    <a:bodyPr/>
                    <a:lstStyle/>
                    <a:p>
                      <a:pPr algn="ctr" fontAlgn="ctr"/>
                      <a:r>
                        <a:rPr lang="en-US" sz="1600" b="1" u="none" strike="noStrike">
                          <a:solidFill>
                            <a:schemeClr val="bg1"/>
                          </a:solidFill>
                          <a:effectLst/>
                        </a:rPr>
                        <a:t>River Mile ID</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Description</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River</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Sampling Entity</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u="none" strike="noStrike">
                          <a:solidFill>
                            <a:schemeClr val="bg1"/>
                          </a:solidFill>
                          <a:effectLst/>
                        </a:rPr>
                        <a:t>Entity Station ID</a:t>
                      </a:r>
                      <a:endParaRPr lang="en-US" sz="1600" b="1" i="0" u="none" strike="noStrike">
                        <a:solidFill>
                          <a:schemeClr val="bg1"/>
                        </a:solidFill>
                        <a:effectLst/>
                        <a:latin typeface="Calibri" panose="020F0502020204030204" pitchFamily="34" charset="0"/>
                      </a:endParaRPr>
                    </a:p>
                  </a:txBody>
                  <a:tcPr marL="7620" marR="7620" marT="7620" marB="0" anchor="ctr">
                    <a:solidFill>
                      <a:schemeClr val="accent2">
                        <a:lumMod val="75000"/>
                      </a:schemeClr>
                    </a:solidFill>
                  </a:tcPr>
                </a:tc>
                <a:tc>
                  <a:txBody>
                    <a:bodyPr/>
                    <a:lstStyle/>
                    <a:p>
                      <a:pPr algn="ctr" fontAlgn="ctr"/>
                      <a:r>
                        <a:rPr lang="en-US" sz="1600" b="1" i="0" u="none" strike="noStrike">
                          <a:solidFill>
                            <a:schemeClr val="bg1"/>
                          </a:solidFill>
                          <a:effectLst/>
                          <a:latin typeface="Calibri"/>
                        </a:rPr>
                        <a:t>Tier</a:t>
                      </a:r>
                    </a:p>
                  </a:txBody>
                  <a:tcPr marL="7620" marR="7620" marT="7620" marB="0" anchor="ctr">
                    <a:solidFill>
                      <a:schemeClr val="accent2">
                        <a:lumMod val="75000"/>
                      </a:schemeClr>
                    </a:solidFill>
                  </a:tcPr>
                </a:tc>
                <a:extLst>
                  <a:ext uri="{0D108BD9-81ED-4DB2-BD59-A6C34878D82A}">
                    <a16:rowId xmlns:a16="http://schemas.microsoft.com/office/drawing/2014/main" val="2660938324"/>
                  </a:ext>
                </a:extLst>
              </a:tr>
              <a:tr h="283029">
                <a:tc>
                  <a:txBody>
                    <a:bodyPr/>
                    <a:lstStyle/>
                    <a:p>
                      <a:pPr algn="ctr" fontAlgn="b"/>
                      <a:r>
                        <a:rPr lang="en-US" sz="1600" b="0" i="0" u="none" strike="noStrike">
                          <a:solidFill>
                            <a:srgbClr val="000000"/>
                          </a:solidFill>
                          <a:effectLst/>
                          <a:latin typeface="Calibri"/>
                        </a:rPr>
                        <a:t>CR-24.9</a:t>
                      </a:r>
                    </a:p>
                  </a:txBody>
                  <a:tcPr marL="7620" marR="7620" marT="7620" marB="0" anchor="ctr"/>
                </a:tc>
                <a:tc>
                  <a:txBody>
                    <a:bodyPr/>
                    <a:lstStyle/>
                    <a:p>
                      <a:pPr algn="l" fontAlgn="b"/>
                      <a:r>
                        <a:rPr lang="en-US" sz="1600" b="0" i="0" u="none" strike="noStrike">
                          <a:solidFill>
                            <a:srgbClr val="000000"/>
                          </a:solidFill>
                          <a:effectLst/>
                          <a:latin typeface="Calibri"/>
                        </a:rPr>
                        <a:t>Colorado River at Sheriff Ranch</a:t>
                      </a: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GCWIN</a:t>
                      </a:r>
                    </a:p>
                  </a:txBody>
                  <a:tcPr marL="7620" marR="7620" marT="7620" marB="0" anchor="ctr"/>
                </a:tc>
                <a:tc>
                  <a:txBody>
                    <a:bodyPr/>
                    <a:lstStyle/>
                    <a:p>
                      <a:pPr algn="ctr" fontAlgn="b"/>
                      <a:r>
                        <a:rPr lang="en-US" sz="1600" b="0" i="0" u="none" strike="noStrike">
                          <a:solidFill>
                            <a:srgbClr val="000000"/>
                          </a:solidFill>
                          <a:effectLst/>
                          <a:latin typeface="Calibri"/>
                        </a:rPr>
                        <a:t>COR-SHRF</a:t>
                      </a: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3655519168"/>
                  </a:ext>
                </a:extLst>
              </a:tr>
              <a:tr h="283029">
                <a:tc>
                  <a:txBody>
                    <a:bodyPr/>
                    <a:lstStyle/>
                    <a:p>
                      <a:pPr algn="ctr" fontAlgn="b"/>
                      <a:r>
                        <a:rPr lang="en-US" sz="1600" b="0" i="0" u="none" strike="noStrike">
                          <a:solidFill>
                            <a:srgbClr val="000000"/>
                          </a:solidFill>
                          <a:effectLst/>
                          <a:latin typeface="Calibri"/>
                        </a:rPr>
                        <a:t>CR-22.1</a:t>
                      </a:r>
                    </a:p>
                  </a:txBody>
                  <a:tcPr marL="7620" marR="7620" marT="7620" marB="0" anchor="ctr"/>
                </a:tc>
                <a:tc>
                  <a:txBody>
                    <a:bodyPr/>
                    <a:lstStyle/>
                    <a:p>
                      <a:pPr algn="l" fontAlgn="b"/>
                      <a:r>
                        <a:rPr lang="en-US" sz="1600" b="0" i="0" u="none" strike="noStrike" dirty="0">
                          <a:solidFill>
                            <a:srgbClr val="000000"/>
                          </a:solidFill>
                          <a:effectLst/>
                          <a:latin typeface="Calibri"/>
                        </a:rPr>
                        <a:t>Colorado River upstream Hot Sulphur Springs</a:t>
                      </a: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Northern</a:t>
                      </a:r>
                    </a:p>
                  </a:txBody>
                  <a:tcPr marL="7620" marR="7620" marT="7620" marB="0" anchor="ctr"/>
                </a:tc>
                <a:tc>
                  <a:txBody>
                    <a:bodyPr/>
                    <a:lstStyle/>
                    <a:p>
                      <a:pPr algn="ctr" fontAlgn="b"/>
                      <a:r>
                        <a:rPr lang="en-US" sz="1600" b="0" i="0" u="none" strike="noStrike">
                          <a:solidFill>
                            <a:srgbClr val="000000"/>
                          </a:solidFill>
                          <a:effectLst/>
                          <a:latin typeface="Calibri"/>
                        </a:rPr>
                        <a:t>CR-HSU</a:t>
                      </a: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2481143672"/>
                  </a:ext>
                </a:extLst>
              </a:tr>
              <a:tr h="283029">
                <a:tc>
                  <a:txBody>
                    <a:bodyPr/>
                    <a:lstStyle/>
                    <a:p>
                      <a:pPr algn="ctr" fontAlgn="b"/>
                      <a:r>
                        <a:rPr lang="en-US" sz="1600" b="0" i="0" u="none" strike="noStrike">
                          <a:solidFill>
                            <a:srgbClr val="000000"/>
                          </a:solidFill>
                          <a:effectLst/>
                          <a:latin typeface="Calibri"/>
                        </a:rPr>
                        <a:t>CR-19.8</a:t>
                      </a:r>
                    </a:p>
                  </a:txBody>
                  <a:tcPr marL="7620" marR="7620" marT="7620" marB="0" anchor="ctr"/>
                </a:tc>
                <a:tc>
                  <a:txBody>
                    <a:bodyPr/>
                    <a:lstStyle/>
                    <a:p>
                      <a:pPr algn="l" fontAlgn="b"/>
                      <a:r>
                        <a:rPr lang="pt-BR" sz="1600" b="0" i="0" u="none" strike="noStrike" dirty="0">
                          <a:solidFill>
                            <a:srgbClr val="000000"/>
                          </a:solidFill>
                          <a:effectLst/>
                          <a:latin typeface="Calibri"/>
                        </a:rPr>
                        <a:t>Colorado River downstream of Byers Canyon</a:t>
                      </a: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GCWIN</a:t>
                      </a:r>
                    </a:p>
                  </a:txBody>
                  <a:tcPr marL="7620" marR="7620" marT="7620" marB="0" anchor="ctr"/>
                </a:tc>
                <a:tc>
                  <a:txBody>
                    <a:bodyPr/>
                    <a:lstStyle/>
                    <a:p>
                      <a:pPr algn="ctr" fontAlgn="b"/>
                      <a:r>
                        <a:rPr lang="en-US" sz="1600" b="0" i="0" u="none" strike="noStrike">
                          <a:solidFill>
                            <a:srgbClr val="000000"/>
                          </a:solidFill>
                          <a:effectLst/>
                          <a:latin typeface="Calibri"/>
                        </a:rPr>
                        <a:t>COR-</a:t>
                      </a:r>
                      <a:r>
                        <a:rPr lang="en-US" sz="1600" b="0" i="0" u="none" strike="noStrike" err="1">
                          <a:solidFill>
                            <a:srgbClr val="000000"/>
                          </a:solidFill>
                          <a:effectLst/>
                          <a:latin typeface="Calibri"/>
                        </a:rPr>
                        <a:t>blwByers</a:t>
                      </a:r>
                      <a:endParaRPr lang="en-US" sz="1600" b="0" i="0" u="none" strike="noStrike">
                        <a:solidFill>
                          <a:srgbClr val="000000"/>
                        </a:solidFill>
                        <a:effectLst/>
                        <a:latin typeface="Calibri"/>
                      </a:endParaRP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903511087"/>
                  </a:ext>
                </a:extLst>
              </a:tr>
              <a:tr h="283029">
                <a:tc>
                  <a:txBody>
                    <a:bodyPr/>
                    <a:lstStyle/>
                    <a:p>
                      <a:pPr algn="ctr" fontAlgn="b"/>
                      <a:r>
                        <a:rPr lang="en-US" sz="1600" b="0" i="0" u="none" strike="noStrike">
                          <a:solidFill>
                            <a:srgbClr val="000000"/>
                          </a:solidFill>
                          <a:effectLst/>
                          <a:latin typeface="Calibri"/>
                        </a:rPr>
                        <a:t>CR-18.4</a:t>
                      </a:r>
                    </a:p>
                  </a:txBody>
                  <a:tcPr marL="7620" marR="7620" marT="7620" marB="0" anchor="ctr"/>
                </a:tc>
                <a:tc>
                  <a:txBody>
                    <a:bodyPr/>
                    <a:lstStyle/>
                    <a:p>
                      <a:pPr algn="l"/>
                      <a:r>
                        <a:rPr lang="en-US" sz="1600" b="0" i="0" u="none" strike="noStrike" dirty="0">
                          <a:solidFill>
                            <a:srgbClr val="000000"/>
                          </a:solidFill>
                          <a:effectLst/>
                          <a:latin typeface="Calibri"/>
                        </a:rPr>
                        <a:t>Colorado River at Lone Buck</a:t>
                      </a:r>
                      <a:r>
                        <a:rPr lang="en-US" sz="1600" b="0" i="0" u="none" strike="noStrike" dirty="0">
                          <a:solidFill>
                            <a:srgbClr val="000000"/>
                          </a:solidFill>
                          <a:latin typeface="Calibri"/>
                        </a:rPr>
                        <a:t> </a:t>
                      </a:r>
                      <a:endParaRPr lang="en-US" sz="1600" b="0" i="0" u="none" strike="noStrike" dirty="0">
                        <a:solidFill>
                          <a:srgbClr val="000000"/>
                        </a:solidFill>
                        <a:effectLst/>
                        <a:latin typeface="Calibri" panose="020F0502020204030204" pitchFamily="34" charset="0"/>
                      </a:endParaRP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GCWIN</a:t>
                      </a:r>
                    </a:p>
                  </a:txBody>
                  <a:tcPr marL="7620" marR="7620" marT="7620" marB="0" anchor="ctr"/>
                </a:tc>
                <a:tc>
                  <a:txBody>
                    <a:bodyPr/>
                    <a:lstStyle/>
                    <a:p>
                      <a:pPr algn="ctr" fontAlgn="b"/>
                      <a:r>
                        <a:rPr lang="en-US" sz="1600" b="0" i="0" u="none" strike="noStrike">
                          <a:solidFill>
                            <a:srgbClr val="000000"/>
                          </a:solidFill>
                          <a:effectLst/>
                          <a:latin typeface="Calibri"/>
                        </a:rPr>
                        <a:t>COR-</a:t>
                      </a:r>
                      <a:r>
                        <a:rPr lang="en-US" sz="1600" b="0" i="0" u="none" strike="noStrike" err="1">
                          <a:solidFill>
                            <a:srgbClr val="000000"/>
                          </a:solidFill>
                          <a:effectLst/>
                          <a:latin typeface="Calibri"/>
                        </a:rPr>
                        <a:t>LoneBuck</a:t>
                      </a:r>
                      <a:endParaRPr lang="en-US" sz="1600" b="0" i="0" u="none" strike="noStrike">
                        <a:solidFill>
                          <a:srgbClr val="000000"/>
                        </a:solidFill>
                        <a:effectLst/>
                        <a:latin typeface="Calibri"/>
                      </a:endParaRP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307414724"/>
                  </a:ext>
                </a:extLst>
              </a:tr>
              <a:tr h="283028">
                <a:tc>
                  <a:txBody>
                    <a:bodyPr/>
                    <a:lstStyle/>
                    <a:p>
                      <a:pPr lvl="0" algn="ctr" fontAlgn="b">
                        <a:buNone/>
                      </a:pPr>
                      <a:r>
                        <a:rPr lang="en-US" sz="1600" b="0" i="0" u="none" strike="noStrike">
                          <a:solidFill>
                            <a:srgbClr val="000000"/>
                          </a:solidFill>
                          <a:latin typeface="Calibri"/>
                        </a:rPr>
                        <a:t>CR-16.7</a:t>
                      </a:r>
                      <a:endParaRPr lang="en-US" strike="noStrike">
                        <a:effectLst/>
                      </a:endParaRPr>
                    </a:p>
                  </a:txBody>
                  <a:tcPr marL="7620" marR="7620" marT="7620" marB="0" anchor="ctr"/>
                </a:tc>
                <a:tc>
                  <a:txBody>
                    <a:bodyPr/>
                    <a:lstStyle/>
                    <a:p>
                      <a:pPr lvl="0" algn="l">
                        <a:buNone/>
                      </a:pPr>
                      <a:r>
                        <a:rPr lang="en-US" sz="1600" b="0" i="0" u="none" strike="noStrike" dirty="0">
                          <a:solidFill>
                            <a:srgbClr val="000000"/>
                          </a:solidFill>
                          <a:latin typeface="Calibri"/>
                        </a:rPr>
                        <a:t>Colorado </a:t>
                      </a:r>
                      <a:r>
                        <a:rPr lang="en-US" sz="1600" b="0" i="0" u="none" strike="noStrike" dirty="0">
                          <a:solidFill>
                            <a:srgbClr val="000000"/>
                          </a:solidFill>
                          <a:latin typeface="+mn-lt"/>
                        </a:rPr>
                        <a:t>River upstream of Williams Fork</a:t>
                      </a:r>
                      <a:endParaRPr lang="en-US" strike="noStrike" dirty="0">
                        <a:effectLst/>
                      </a:endParaRPr>
                    </a:p>
                  </a:txBody>
                  <a:tcPr marL="36576" marR="7620" marT="7620" marB="0" anchor="b"/>
                </a:tc>
                <a:tc>
                  <a:txBody>
                    <a:bodyPr/>
                    <a:lstStyle/>
                    <a:p>
                      <a:pPr lvl="0" algn="ctr">
                        <a:buNone/>
                      </a:pPr>
                      <a:r>
                        <a:rPr lang="en-US" sz="1600" b="0" i="0" u="none" strike="noStrike">
                          <a:solidFill>
                            <a:srgbClr val="000000"/>
                          </a:solidFill>
                          <a:latin typeface="Calibri"/>
                        </a:rPr>
                        <a:t>Colorado River</a:t>
                      </a:r>
                      <a:endParaRPr lang="en-US" strike="noStrike">
                        <a:effectLst/>
                      </a:endParaRPr>
                    </a:p>
                  </a:txBody>
                  <a:tcPr marL="7620" marR="7620" marT="7620" marB="0" anchor="ctr"/>
                </a:tc>
                <a:tc>
                  <a:txBody>
                    <a:bodyPr/>
                    <a:lstStyle/>
                    <a:p>
                      <a:pPr lvl="0" algn="ctr" fontAlgn="b">
                        <a:buNone/>
                      </a:pPr>
                      <a:r>
                        <a:rPr lang="en-US" sz="1600" b="0" i="0" u="none" strike="noStrike">
                          <a:solidFill>
                            <a:srgbClr val="000000"/>
                          </a:solidFill>
                          <a:effectLst/>
                          <a:latin typeface="Calibri"/>
                        </a:rPr>
                        <a:t>Northern</a:t>
                      </a:r>
                      <a:endParaRPr lang="en-US" strike="noStrike">
                        <a:effectLst/>
                      </a:endParaRPr>
                    </a:p>
                  </a:txBody>
                  <a:tcPr marL="7620" marR="7620" marT="7620" marB="0" anchor="ctr"/>
                </a:tc>
                <a:tc>
                  <a:txBody>
                    <a:bodyPr/>
                    <a:lstStyle/>
                    <a:p>
                      <a:pPr lvl="0" algn="ctr" fontAlgn="b">
                        <a:buNone/>
                      </a:pPr>
                      <a:r>
                        <a:rPr lang="en-US" sz="1600">
                          <a:effectLst/>
                        </a:rPr>
                        <a:t>CR-WFU</a:t>
                      </a:r>
                    </a:p>
                  </a:txBody>
                  <a:tcPr marL="7620" marR="7620" marT="7620" marB="0" anchor="ctr"/>
                </a:tc>
                <a:tc>
                  <a:txBody>
                    <a:bodyPr/>
                    <a:lstStyle/>
                    <a:p>
                      <a:pPr lvl="0" algn="ctr" fontAlgn="b">
                        <a:buNone/>
                      </a:pPr>
                      <a:r>
                        <a:rPr lang="en-US" sz="1600" b="0" i="0" u="none" strike="noStrike">
                          <a:solidFill>
                            <a:srgbClr val="000000"/>
                          </a:solidFill>
                          <a:latin typeface="Calibri"/>
                        </a:rPr>
                        <a:t>CS-II</a:t>
                      </a:r>
                      <a:endParaRPr lang="en-US" strike="noStrike">
                        <a:effectLst/>
                      </a:endParaRPr>
                    </a:p>
                  </a:txBody>
                  <a:tcPr marL="7620" marR="7620" marT="7620" marB="0" anchor="ctr"/>
                </a:tc>
                <a:extLst>
                  <a:ext uri="{0D108BD9-81ED-4DB2-BD59-A6C34878D82A}">
                    <a16:rowId xmlns:a16="http://schemas.microsoft.com/office/drawing/2014/main" val="1918627298"/>
                  </a:ext>
                </a:extLst>
              </a:tr>
              <a:tr h="283029">
                <a:tc>
                  <a:txBody>
                    <a:bodyPr/>
                    <a:lstStyle/>
                    <a:p>
                      <a:pPr lvl="0" algn="ctr" fontAlgn="b">
                        <a:buNone/>
                      </a:pPr>
                      <a:r>
                        <a:rPr lang="en-US" sz="1600" b="0" i="0" u="none" strike="noStrike">
                          <a:solidFill>
                            <a:srgbClr val="000000"/>
                          </a:solidFill>
                          <a:latin typeface="Calibri"/>
                        </a:rPr>
                        <a:t>WF-5.5</a:t>
                      </a:r>
                      <a:endParaRPr lang="en-US" sz="1600" b="0" i="0" u="none" strike="noStrike">
                        <a:solidFill>
                          <a:srgbClr val="000000"/>
                        </a:solidFill>
                        <a:effectLst/>
                        <a:latin typeface="Calibri"/>
                      </a:endParaRPr>
                    </a:p>
                  </a:txBody>
                  <a:tcPr marL="7620" marR="7620" marT="7620" marB="0" anchor="ctr"/>
                </a:tc>
                <a:tc>
                  <a:txBody>
                    <a:bodyPr/>
                    <a:lstStyle/>
                    <a:p>
                      <a:pPr lvl="0" algn="l">
                        <a:buNone/>
                      </a:pPr>
                      <a:r>
                        <a:rPr lang="en-US" sz="1600" b="0" i="0" u="none" strike="noStrike" dirty="0">
                          <a:solidFill>
                            <a:srgbClr val="000000"/>
                          </a:solidFill>
                          <a:latin typeface="Calibri"/>
                        </a:rPr>
                        <a:t>Williams Fork upstream of Williams Fork Reservoir</a:t>
                      </a:r>
                      <a:endParaRPr lang="en-US" sz="1600" b="0" i="0" u="none" strike="noStrike" dirty="0">
                        <a:solidFill>
                          <a:srgbClr val="000000"/>
                        </a:solidFill>
                        <a:effectLst/>
                        <a:latin typeface="Calibri"/>
                      </a:endParaRPr>
                    </a:p>
                  </a:txBody>
                  <a:tcPr marL="36576" marR="7620" marT="7620" marB="0" anchor="b"/>
                </a:tc>
                <a:tc>
                  <a:txBody>
                    <a:bodyPr/>
                    <a:lstStyle/>
                    <a:p>
                      <a:pPr lvl="0" algn="ctr">
                        <a:buNone/>
                      </a:pPr>
                      <a:r>
                        <a:rPr lang="en-US" sz="1600" b="0" i="0" u="none" strike="noStrike">
                          <a:solidFill>
                            <a:srgbClr val="000000"/>
                          </a:solidFill>
                          <a:latin typeface="Calibri"/>
                        </a:rPr>
                        <a:t>Williams Fork</a:t>
                      </a:r>
                      <a:endParaRPr lang="en-US" sz="1600" b="0" i="0" u="none" strike="noStrike">
                        <a:solidFill>
                          <a:srgbClr val="000000"/>
                        </a:solidFill>
                        <a:effectLst/>
                        <a:latin typeface="Calibri"/>
                      </a:endParaRPr>
                    </a:p>
                  </a:txBody>
                  <a:tcPr marL="7620" marR="7620" marT="7620" marB="0" anchor="ctr"/>
                </a:tc>
                <a:tc>
                  <a:txBody>
                    <a:bodyPr/>
                    <a:lstStyle/>
                    <a:p>
                      <a:pPr lvl="0" algn="ctr" fontAlgn="b">
                        <a:buNone/>
                      </a:pPr>
                      <a:r>
                        <a:rPr lang="en-US" sz="1600" b="0" i="0" u="none" strike="noStrike">
                          <a:solidFill>
                            <a:srgbClr val="000000"/>
                          </a:solidFill>
                          <a:latin typeface="Calibri"/>
                        </a:rPr>
                        <a:t>GCWIN</a:t>
                      </a:r>
                      <a:endParaRPr lang="en-US" sz="1600" b="0" i="0" u="none" strike="noStrike">
                        <a:solidFill>
                          <a:srgbClr val="000000"/>
                        </a:solidFill>
                        <a:effectLst/>
                        <a:latin typeface="Calibri"/>
                      </a:endParaRPr>
                    </a:p>
                  </a:txBody>
                  <a:tcPr marL="7620" marR="7620" marT="7620" marB="0" anchor="ctr"/>
                </a:tc>
                <a:tc>
                  <a:txBody>
                    <a:bodyPr/>
                    <a:lstStyle/>
                    <a:p>
                      <a:pPr lvl="0" algn="ctr" fontAlgn="b">
                        <a:buNone/>
                      </a:pPr>
                      <a:r>
                        <a:rPr lang="en-US" sz="1600" b="0" i="0" u="none" strike="noStrike">
                          <a:solidFill>
                            <a:srgbClr val="000000"/>
                          </a:solidFill>
                          <a:latin typeface="Calibri"/>
                        </a:rPr>
                        <a:t>WF-</a:t>
                      </a:r>
                      <a:r>
                        <a:rPr lang="en-US" sz="1600" b="0" i="0" u="none" strike="noStrike" err="1">
                          <a:solidFill>
                            <a:srgbClr val="000000"/>
                          </a:solidFill>
                          <a:latin typeface="Calibri"/>
                        </a:rPr>
                        <a:t>abvWFR</a:t>
                      </a:r>
                      <a:endParaRPr lang="en-US" sz="1600" b="0" i="0" u="none" strike="noStrike">
                        <a:solidFill>
                          <a:srgbClr val="000000"/>
                        </a:solidFill>
                        <a:effectLst/>
                        <a:latin typeface="Calibri"/>
                      </a:endParaRPr>
                    </a:p>
                  </a:txBody>
                  <a:tcPr marL="7620" marR="7620" marT="7620" marB="0" anchor="ctr"/>
                </a:tc>
                <a:tc>
                  <a:txBody>
                    <a:bodyPr/>
                    <a:lstStyle/>
                    <a:p>
                      <a:pPr lvl="0" algn="ctr" fontAlgn="b">
                        <a:buNone/>
                      </a:pPr>
                      <a:r>
                        <a:rPr lang="en-US" sz="1600" b="0" i="0" u="none" strike="noStrike">
                          <a:solidFill>
                            <a:srgbClr val="000000"/>
                          </a:solidFill>
                          <a:latin typeface="Calibri"/>
                        </a:rPr>
                        <a:t>CS-I</a:t>
                      </a:r>
                      <a:endParaRPr lang="en-US" sz="1600" b="0" i="0" u="none" strike="noStrike">
                        <a:solidFill>
                          <a:srgbClr val="000000"/>
                        </a:solidFill>
                        <a:effectLst/>
                        <a:latin typeface="Calibri"/>
                      </a:endParaRPr>
                    </a:p>
                  </a:txBody>
                  <a:tcPr marL="7620" marR="7620" marT="7620" marB="0" anchor="ctr"/>
                </a:tc>
                <a:extLst>
                  <a:ext uri="{0D108BD9-81ED-4DB2-BD59-A6C34878D82A}">
                    <a16:rowId xmlns:a16="http://schemas.microsoft.com/office/drawing/2014/main" val="3897479046"/>
                  </a:ext>
                </a:extLst>
              </a:tr>
              <a:tr h="283029">
                <a:tc>
                  <a:txBody>
                    <a:bodyPr/>
                    <a:lstStyle/>
                    <a:p>
                      <a:pPr algn="ctr" fontAlgn="b"/>
                      <a:r>
                        <a:rPr lang="en-US" sz="1600" b="0" i="0" u="none" strike="noStrike">
                          <a:solidFill>
                            <a:srgbClr val="000000"/>
                          </a:solidFill>
                          <a:effectLst/>
                          <a:latin typeface="Calibri"/>
                        </a:rPr>
                        <a:t>CR-14.9</a:t>
                      </a:r>
                    </a:p>
                  </a:txBody>
                  <a:tcPr marL="7620" marR="7620" marT="7620" marB="0" anchor="ctr"/>
                </a:tc>
                <a:tc>
                  <a:txBody>
                    <a:bodyPr/>
                    <a:lstStyle/>
                    <a:p>
                      <a:pPr algn="l" fontAlgn="b"/>
                      <a:r>
                        <a:rPr lang="en-US" sz="1600" b="0" i="0" u="none" strike="noStrike">
                          <a:solidFill>
                            <a:srgbClr val="000000"/>
                          </a:solidFill>
                          <a:effectLst/>
                          <a:latin typeface="Calibri"/>
                        </a:rPr>
                        <a:t>Colorado River above Kid Fishing Pond</a:t>
                      </a: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GCWIN</a:t>
                      </a:r>
                    </a:p>
                  </a:txBody>
                  <a:tcPr marL="7620" marR="7620" marT="7620" marB="0" anchor="ctr"/>
                </a:tc>
                <a:tc>
                  <a:txBody>
                    <a:bodyPr/>
                    <a:lstStyle/>
                    <a:p>
                      <a:pPr algn="ctr" fontAlgn="b"/>
                      <a:r>
                        <a:rPr lang="en-US" sz="1600" b="0" i="0" u="none" strike="noStrike">
                          <a:solidFill>
                            <a:srgbClr val="000000"/>
                          </a:solidFill>
                          <a:effectLst/>
                          <a:latin typeface="Calibri"/>
                        </a:rPr>
                        <a:t>COR-</a:t>
                      </a:r>
                      <a:r>
                        <a:rPr lang="en-US" sz="1600" b="0" i="0" u="none" strike="noStrike" err="1">
                          <a:solidFill>
                            <a:srgbClr val="000000"/>
                          </a:solidFill>
                          <a:effectLst/>
                          <a:latin typeface="Calibri"/>
                        </a:rPr>
                        <a:t>abvKidPond</a:t>
                      </a:r>
                      <a:endParaRPr lang="en-US" sz="1600" b="0" i="0" u="none" strike="noStrike">
                        <a:solidFill>
                          <a:srgbClr val="000000"/>
                        </a:solidFill>
                        <a:effectLst/>
                        <a:latin typeface="Calibri"/>
                      </a:endParaRP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4137525628"/>
                  </a:ext>
                </a:extLst>
              </a:tr>
              <a:tr h="283029">
                <a:tc>
                  <a:txBody>
                    <a:bodyPr/>
                    <a:lstStyle/>
                    <a:p>
                      <a:pPr algn="ctr" fontAlgn="b"/>
                      <a:r>
                        <a:rPr lang="en-US" sz="1600" b="0" i="0" u="none" strike="noStrike">
                          <a:solidFill>
                            <a:srgbClr val="000000"/>
                          </a:solidFill>
                          <a:effectLst/>
                          <a:latin typeface="Calibri"/>
                        </a:rPr>
                        <a:t>CR-12.6</a:t>
                      </a:r>
                    </a:p>
                  </a:txBody>
                  <a:tcPr marL="7620" marR="7620" marT="7620" marB="0" anchor="ctr"/>
                </a:tc>
                <a:tc>
                  <a:txBody>
                    <a:bodyPr/>
                    <a:lstStyle/>
                    <a:p>
                      <a:pPr algn="l" fontAlgn="b"/>
                      <a:r>
                        <a:rPr lang="en-US" sz="1600" b="0" i="0" u="none" strike="noStrike">
                          <a:solidFill>
                            <a:srgbClr val="000000"/>
                          </a:solidFill>
                          <a:effectLst/>
                          <a:latin typeface="Calibri"/>
                        </a:rPr>
                        <a:t>Colorado River at </a:t>
                      </a:r>
                      <a:r>
                        <a:rPr lang="en-US" sz="1600" b="0" i="0" u="none" strike="noStrike" err="1">
                          <a:solidFill>
                            <a:srgbClr val="000000"/>
                          </a:solidFill>
                          <a:effectLst/>
                          <a:latin typeface="Calibri"/>
                        </a:rPr>
                        <a:t>ConRitschard</a:t>
                      </a:r>
                      <a:endParaRPr lang="en-US" sz="1600" b="0" i="0" u="none" strike="noStrike">
                        <a:solidFill>
                          <a:srgbClr val="000000"/>
                        </a:solidFill>
                        <a:effectLst/>
                        <a:latin typeface="Calibri"/>
                      </a:endParaRP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GCWIN</a:t>
                      </a:r>
                    </a:p>
                  </a:txBody>
                  <a:tcPr marL="7620" marR="7620" marT="7620" marB="0" anchor="ctr"/>
                </a:tc>
                <a:tc>
                  <a:txBody>
                    <a:bodyPr/>
                    <a:lstStyle/>
                    <a:p>
                      <a:pPr algn="ctr" fontAlgn="b"/>
                      <a:r>
                        <a:rPr lang="en-US" sz="1600" b="0" i="0" u="none" strike="noStrike">
                          <a:solidFill>
                            <a:srgbClr val="000000"/>
                          </a:solidFill>
                          <a:effectLst/>
                          <a:latin typeface="Calibri"/>
                        </a:rPr>
                        <a:t>COR-</a:t>
                      </a:r>
                      <a:r>
                        <a:rPr lang="en-US" sz="1600" b="0" i="0" u="none" strike="noStrike" err="1">
                          <a:solidFill>
                            <a:srgbClr val="000000"/>
                          </a:solidFill>
                          <a:effectLst/>
                          <a:latin typeface="Calibri"/>
                        </a:rPr>
                        <a:t>ConRitschard</a:t>
                      </a:r>
                      <a:endParaRPr lang="en-US" sz="1600" b="0" i="0" u="none" strike="noStrike">
                        <a:solidFill>
                          <a:srgbClr val="000000"/>
                        </a:solidFill>
                        <a:effectLst/>
                        <a:latin typeface="Calibri"/>
                      </a:endParaRP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3965716398"/>
                  </a:ext>
                </a:extLst>
              </a:tr>
              <a:tr h="283029">
                <a:tc>
                  <a:txBody>
                    <a:bodyPr/>
                    <a:lstStyle/>
                    <a:p>
                      <a:pPr algn="ctr" fontAlgn="b"/>
                      <a:r>
                        <a:rPr lang="en-US" sz="1600" b="0" i="0" u="none" strike="noStrike">
                          <a:solidFill>
                            <a:srgbClr val="000000"/>
                          </a:solidFill>
                          <a:effectLst/>
                          <a:latin typeface="Calibri"/>
                        </a:rPr>
                        <a:t>RDC-0</a:t>
                      </a:r>
                    </a:p>
                  </a:txBody>
                  <a:tcPr marL="7620" marR="7620" marT="7620" marB="0" anchor="ctr"/>
                </a:tc>
                <a:tc>
                  <a:txBody>
                    <a:bodyPr/>
                    <a:lstStyle/>
                    <a:p>
                      <a:pPr algn="l" fontAlgn="b"/>
                      <a:r>
                        <a:rPr lang="en-US" sz="1600" b="0" i="0" u="none" strike="noStrike">
                          <a:solidFill>
                            <a:srgbClr val="000000"/>
                          </a:solidFill>
                          <a:effectLst/>
                          <a:latin typeface="Calibri"/>
                        </a:rPr>
                        <a:t>Reeder Creek upstream of Colorado River confluence</a:t>
                      </a:r>
                    </a:p>
                  </a:txBody>
                  <a:tcPr marL="36576" marR="7620" marT="7620" marB="0" anchor="b"/>
                </a:tc>
                <a:tc>
                  <a:txBody>
                    <a:bodyPr/>
                    <a:lstStyle/>
                    <a:p>
                      <a:pPr algn="ctr" fontAlgn="b"/>
                      <a:r>
                        <a:rPr lang="en-US" sz="1600" b="0" i="0" u="none" strike="noStrike">
                          <a:solidFill>
                            <a:srgbClr val="000000"/>
                          </a:solidFill>
                          <a:effectLst/>
                          <a:latin typeface="Calibri"/>
                        </a:rPr>
                        <a:t>Reeder Creek</a:t>
                      </a:r>
                    </a:p>
                  </a:txBody>
                  <a:tcPr marL="7620" marR="7620" marT="7620" marB="0" anchor="ctr"/>
                </a:tc>
                <a:tc>
                  <a:txBody>
                    <a:bodyPr/>
                    <a:lstStyle/>
                    <a:p>
                      <a:pPr algn="ctr" fontAlgn="b"/>
                      <a:r>
                        <a:rPr lang="en-US" sz="1600" b="0" i="0" u="none" strike="noStrike">
                          <a:solidFill>
                            <a:srgbClr val="000000"/>
                          </a:solidFill>
                          <a:effectLst/>
                          <a:latin typeface="Calibri"/>
                        </a:rPr>
                        <a:t>BLM</a:t>
                      </a:r>
                    </a:p>
                  </a:txBody>
                  <a:tcPr marL="7620" marR="7620" marT="7620" marB="0" anchor="ctr"/>
                </a:tc>
                <a:tc>
                  <a:txBody>
                    <a:bodyPr/>
                    <a:lstStyle/>
                    <a:p>
                      <a:pPr algn="ctr" fontAlgn="b"/>
                      <a:r>
                        <a:rPr lang="en-US" sz="1600" b="0" i="0" u="none" strike="noStrike">
                          <a:solidFill>
                            <a:srgbClr val="000000"/>
                          </a:solidFill>
                          <a:effectLst/>
                          <a:latin typeface="Calibri"/>
                        </a:rPr>
                        <a:t>REE-Upper</a:t>
                      </a: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795389492"/>
                  </a:ext>
                </a:extLst>
              </a:tr>
              <a:tr h="283029">
                <a:tc>
                  <a:txBody>
                    <a:bodyPr/>
                    <a:lstStyle/>
                    <a:p>
                      <a:pPr algn="ctr" fontAlgn="b"/>
                      <a:r>
                        <a:rPr lang="en-US" sz="1600" b="0" i="0" u="none" strike="noStrike">
                          <a:solidFill>
                            <a:srgbClr val="000000"/>
                          </a:solidFill>
                          <a:effectLst/>
                          <a:latin typeface="Calibri"/>
                        </a:rPr>
                        <a:t>CR-9.1</a:t>
                      </a:r>
                    </a:p>
                  </a:txBody>
                  <a:tcPr marL="7620" marR="7620" marT="7620" marB="0" anchor="ctr"/>
                </a:tc>
                <a:tc>
                  <a:txBody>
                    <a:bodyPr/>
                    <a:lstStyle/>
                    <a:p>
                      <a:pPr algn="l" fontAlgn="b"/>
                      <a:r>
                        <a:rPr lang="en-US" sz="1600" b="0" i="0" u="none" strike="noStrike">
                          <a:solidFill>
                            <a:srgbClr val="000000"/>
                          </a:solidFill>
                          <a:effectLst/>
                          <a:latin typeface="Calibri"/>
                        </a:rPr>
                        <a:t>Colorado River downstream of KB Ditch</a:t>
                      </a: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GCWIN</a:t>
                      </a:r>
                    </a:p>
                  </a:txBody>
                  <a:tcPr marL="7620" marR="7620" marT="7620" marB="0" anchor="ctr"/>
                </a:tc>
                <a:tc>
                  <a:txBody>
                    <a:bodyPr/>
                    <a:lstStyle/>
                    <a:p>
                      <a:pPr algn="ctr" fontAlgn="b"/>
                      <a:r>
                        <a:rPr lang="en-US" sz="1600" b="0" i="0" u="none" strike="noStrike">
                          <a:solidFill>
                            <a:srgbClr val="000000"/>
                          </a:solidFill>
                          <a:effectLst/>
                          <a:latin typeface="Calibri"/>
                        </a:rPr>
                        <a:t>COR-</a:t>
                      </a:r>
                      <a:r>
                        <a:rPr lang="en-US" sz="1600" b="0" i="0" u="none" strike="noStrike" err="1">
                          <a:solidFill>
                            <a:srgbClr val="000000"/>
                          </a:solidFill>
                          <a:effectLst/>
                          <a:latin typeface="Calibri"/>
                        </a:rPr>
                        <a:t>KBDitch</a:t>
                      </a:r>
                      <a:endParaRPr lang="en-US" sz="1600" b="0" i="0" u="none" strike="noStrike">
                        <a:solidFill>
                          <a:srgbClr val="000000"/>
                        </a:solidFill>
                        <a:effectLst/>
                        <a:latin typeface="Calibri"/>
                      </a:endParaRP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2126220625"/>
                  </a:ext>
                </a:extLst>
              </a:tr>
              <a:tr h="283029">
                <a:tc>
                  <a:txBody>
                    <a:bodyPr/>
                    <a:lstStyle/>
                    <a:p>
                      <a:pPr algn="ctr" fontAlgn="b"/>
                      <a:r>
                        <a:rPr lang="en-US" sz="1600" b="0" i="0" u="none" strike="noStrike">
                          <a:solidFill>
                            <a:srgbClr val="000000"/>
                          </a:solidFill>
                          <a:effectLst/>
                          <a:latin typeface="Calibri"/>
                        </a:rPr>
                        <a:t>CR-2.3</a:t>
                      </a:r>
                    </a:p>
                  </a:txBody>
                  <a:tcPr marL="7620" marR="7620" marT="7620" marB="0" anchor="ctr"/>
                </a:tc>
                <a:tc>
                  <a:txBody>
                    <a:bodyPr/>
                    <a:lstStyle/>
                    <a:p>
                      <a:pPr algn="l" fontAlgn="b"/>
                      <a:r>
                        <a:rPr lang="en-US" sz="1600" b="0" i="0" u="none" strike="noStrike">
                          <a:solidFill>
                            <a:srgbClr val="000000"/>
                          </a:solidFill>
                          <a:effectLst/>
                          <a:latin typeface="Calibri"/>
                        </a:rPr>
                        <a:t>Colorado River upstream Hwy 9 Bridge at Kremmling</a:t>
                      </a:r>
                    </a:p>
                  </a:txBody>
                  <a:tcPr marL="36576" marR="7620" marT="7620" marB="0" anchor="b"/>
                </a:tc>
                <a:tc>
                  <a:txBody>
                    <a:bodyPr/>
                    <a:lstStyle/>
                    <a:p>
                      <a:pPr algn="ctr" fontAlgn="b"/>
                      <a:r>
                        <a:rPr lang="en-US" sz="1600" b="0" i="0" u="none" strike="noStrike">
                          <a:solidFill>
                            <a:srgbClr val="000000"/>
                          </a:solidFill>
                          <a:effectLst/>
                          <a:latin typeface="Calibri"/>
                        </a:rPr>
                        <a:t>Colorado River</a:t>
                      </a:r>
                    </a:p>
                  </a:txBody>
                  <a:tcPr marL="7620" marR="7620" marT="7620" marB="0" anchor="ctr"/>
                </a:tc>
                <a:tc>
                  <a:txBody>
                    <a:bodyPr/>
                    <a:lstStyle/>
                    <a:p>
                      <a:pPr algn="ctr" fontAlgn="b"/>
                      <a:r>
                        <a:rPr lang="en-US" sz="1600" b="0" i="0" u="none" strike="noStrike">
                          <a:solidFill>
                            <a:srgbClr val="000000"/>
                          </a:solidFill>
                          <a:effectLst/>
                          <a:latin typeface="Calibri"/>
                        </a:rPr>
                        <a:t>BLM</a:t>
                      </a:r>
                    </a:p>
                  </a:txBody>
                  <a:tcPr marL="7620" marR="7620" marT="7620" marB="0" anchor="ctr"/>
                </a:tc>
                <a:tc>
                  <a:txBody>
                    <a:bodyPr/>
                    <a:lstStyle/>
                    <a:p>
                      <a:pPr algn="ctr" fontAlgn="b"/>
                      <a:r>
                        <a:rPr lang="en-US" sz="1600" b="0" i="0" u="none" strike="noStrike">
                          <a:solidFill>
                            <a:srgbClr val="000000"/>
                          </a:solidFill>
                          <a:effectLst/>
                          <a:latin typeface="Calibri"/>
                        </a:rPr>
                        <a:t>COR-Hwy9</a:t>
                      </a:r>
                    </a:p>
                  </a:txBody>
                  <a:tcPr marL="7620" marR="7620" marT="7620" marB="0" anchor="ctr"/>
                </a:tc>
                <a:tc>
                  <a:txBody>
                    <a:bodyPr/>
                    <a:lstStyle/>
                    <a:p>
                      <a:pPr algn="ctr" fontAlgn="b"/>
                      <a:r>
                        <a:rPr lang="en-US" sz="1600" b="0" i="0" u="none" strike="noStrike">
                          <a:solidFill>
                            <a:srgbClr val="000000"/>
                          </a:solidFill>
                          <a:effectLst/>
                          <a:latin typeface="Calibri"/>
                        </a:rPr>
                        <a:t>CS-II</a:t>
                      </a:r>
                    </a:p>
                  </a:txBody>
                  <a:tcPr marL="7620" marR="7620" marT="7620" marB="0" anchor="ctr"/>
                </a:tc>
                <a:extLst>
                  <a:ext uri="{0D108BD9-81ED-4DB2-BD59-A6C34878D82A}">
                    <a16:rowId xmlns:a16="http://schemas.microsoft.com/office/drawing/2014/main" val="3573839100"/>
                  </a:ext>
                </a:extLst>
              </a:tr>
              <a:tr h="283029">
                <a:tc>
                  <a:txBody>
                    <a:bodyPr/>
                    <a:lstStyle/>
                    <a:p>
                      <a:pPr algn="ctr" fontAlgn="b"/>
                      <a:r>
                        <a:rPr lang="en-US" sz="1600" b="0" i="0" u="none" strike="noStrike">
                          <a:solidFill>
                            <a:srgbClr val="000000"/>
                          </a:solidFill>
                          <a:effectLst/>
                          <a:latin typeface="Calibri"/>
                        </a:rPr>
                        <a:t>MC-2.1</a:t>
                      </a:r>
                    </a:p>
                  </a:txBody>
                  <a:tcPr marL="7620" marR="7620" marT="7620" marB="0" anchor="ctr"/>
                </a:tc>
                <a:tc>
                  <a:txBody>
                    <a:bodyPr/>
                    <a:lstStyle/>
                    <a:p>
                      <a:pPr algn="l" fontAlgn="b"/>
                      <a:r>
                        <a:rPr lang="en-US" sz="1600" b="0" i="0" u="none" strike="noStrike">
                          <a:solidFill>
                            <a:srgbClr val="000000"/>
                          </a:solidFill>
                          <a:effectLst/>
                          <a:latin typeface="Calibri"/>
                        </a:rPr>
                        <a:t>Muddy Creek below Hwy 40 in Kremmling</a:t>
                      </a:r>
                    </a:p>
                  </a:txBody>
                  <a:tcPr marL="36576" marR="7620" marT="7620" marB="0" anchor="b"/>
                </a:tc>
                <a:tc>
                  <a:txBody>
                    <a:bodyPr/>
                    <a:lstStyle/>
                    <a:p>
                      <a:pPr algn="ctr" fontAlgn="b"/>
                      <a:r>
                        <a:rPr lang="en-US" sz="1600" b="0" i="0" u="none" strike="noStrike">
                          <a:solidFill>
                            <a:srgbClr val="000000"/>
                          </a:solidFill>
                          <a:effectLst/>
                          <a:latin typeface="Calibri"/>
                        </a:rPr>
                        <a:t>Muddy Creek</a:t>
                      </a:r>
                    </a:p>
                  </a:txBody>
                  <a:tcPr marL="7620" marR="7620" marT="7620" marB="0" anchor="ctr"/>
                </a:tc>
                <a:tc>
                  <a:txBody>
                    <a:bodyPr/>
                    <a:lstStyle/>
                    <a:p>
                      <a:pPr algn="ctr" fontAlgn="b"/>
                      <a:r>
                        <a:rPr lang="en-US" sz="1600" b="0" i="0" u="none" strike="noStrike">
                          <a:solidFill>
                            <a:srgbClr val="000000"/>
                          </a:solidFill>
                          <a:effectLst/>
                          <a:latin typeface="Calibri"/>
                        </a:rPr>
                        <a:t>BLM</a:t>
                      </a:r>
                    </a:p>
                  </a:txBody>
                  <a:tcPr marL="7620" marR="7620" marT="7620" marB="0" anchor="ctr"/>
                </a:tc>
                <a:tc>
                  <a:txBody>
                    <a:bodyPr/>
                    <a:lstStyle/>
                    <a:p>
                      <a:pPr algn="ctr" fontAlgn="b"/>
                      <a:r>
                        <a:rPr lang="en-US" sz="1600" b="0" i="0" u="none" strike="noStrike">
                          <a:solidFill>
                            <a:srgbClr val="000000"/>
                          </a:solidFill>
                          <a:effectLst/>
                          <a:latin typeface="Calibri"/>
                        </a:rPr>
                        <a:t>MC-blwHwy40</a:t>
                      </a:r>
                    </a:p>
                  </a:txBody>
                  <a:tcPr marL="7620" marR="7620" marT="7620" marB="0" anchor="ctr"/>
                </a:tc>
                <a:tc>
                  <a:txBody>
                    <a:bodyPr/>
                    <a:lstStyle/>
                    <a:p>
                      <a:pPr algn="ctr" fontAlgn="b"/>
                      <a:r>
                        <a:rPr lang="en-US" sz="1600" b="0" i="0" u="none" strike="noStrike" dirty="0">
                          <a:solidFill>
                            <a:srgbClr val="000000"/>
                          </a:solidFill>
                          <a:effectLst/>
                          <a:latin typeface="Calibri"/>
                        </a:rPr>
                        <a:t>CS-II</a:t>
                      </a:r>
                    </a:p>
                  </a:txBody>
                  <a:tcPr marL="7620" marR="7620" marT="7620" marB="0" anchor="ctr"/>
                </a:tc>
                <a:extLst>
                  <a:ext uri="{0D108BD9-81ED-4DB2-BD59-A6C34878D82A}">
                    <a16:rowId xmlns:a16="http://schemas.microsoft.com/office/drawing/2014/main" val="1881047502"/>
                  </a:ext>
                </a:extLst>
              </a:tr>
            </a:tbl>
          </a:graphicData>
        </a:graphic>
      </p:graphicFrame>
      <p:cxnSp>
        <p:nvCxnSpPr>
          <p:cNvPr id="3" name="Straight Connector 2">
            <a:extLst>
              <a:ext uri="{FF2B5EF4-FFF2-40B4-BE49-F238E27FC236}">
                <a16:creationId xmlns:a16="http://schemas.microsoft.com/office/drawing/2014/main" id="{8F75CF87-9043-4008-AFD7-2B7B248FBFB4}"/>
              </a:ext>
            </a:extLst>
          </p:cNvPr>
          <p:cNvCxnSpPr>
            <a:cxnSpLocks/>
          </p:cNvCxnSpPr>
          <p:nvPr/>
        </p:nvCxnSpPr>
        <p:spPr>
          <a:xfrm>
            <a:off x="1097280" y="1419225"/>
            <a:ext cx="974217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0779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54DF7-CEC1-ADFA-6629-F7931427252E}"/>
              </a:ext>
            </a:extLst>
          </p:cNvPr>
          <p:cNvPicPr>
            <a:picLocks noChangeAspect="1"/>
          </p:cNvPicPr>
          <p:nvPr/>
        </p:nvPicPr>
        <p:blipFill>
          <a:blip r:embed="rId3"/>
          <a:stretch>
            <a:fillRect/>
          </a:stretch>
        </p:blipFill>
        <p:spPr>
          <a:xfrm>
            <a:off x="0" y="729083"/>
            <a:ext cx="11848172" cy="5557808"/>
          </a:xfrm>
          <a:prstGeom prst="rect">
            <a:avLst/>
          </a:prstGeom>
        </p:spPr>
      </p:pic>
    </p:spTree>
    <p:extLst>
      <p:ext uri="{BB962C8B-B14F-4D97-AF65-F5344CB8AC3E}">
        <p14:creationId xmlns:p14="http://schemas.microsoft.com/office/powerpoint/2010/main" val="9309620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rt, scatter chart&#10;&#10;Description automatically generated">
            <a:extLst>
              <a:ext uri="{FF2B5EF4-FFF2-40B4-BE49-F238E27FC236}">
                <a16:creationId xmlns:a16="http://schemas.microsoft.com/office/drawing/2014/main" id="{99661220-27B5-563B-192F-205406C7D80C}"/>
              </a:ext>
            </a:extLst>
          </p:cNvPr>
          <p:cNvPicPr>
            <a:picLocks noChangeAspect="1"/>
          </p:cNvPicPr>
          <p:nvPr/>
        </p:nvPicPr>
        <p:blipFill>
          <a:blip r:embed="rId2"/>
          <a:stretch>
            <a:fillRect/>
          </a:stretch>
        </p:blipFill>
        <p:spPr>
          <a:xfrm>
            <a:off x="44939" y="625976"/>
            <a:ext cx="11857891" cy="5557199"/>
          </a:xfrm>
          <a:prstGeom prst="rect">
            <a:avLst/>
          </a:prstGeom>
        </p:spPr>
      </p:pic>
      <p:sp>
        <p:nvSpPr>
          <p:cNvPr id="2" name="Star: 5 Points 1">
            <a:extLst>
              <a:ext uri="{FF2B5EF4-FFF2-40B4-BE49-F238E27FC236}">
                <a16:creationId xmlns:a16="http://schemas.microsoft.com/office/drawing/2014/main" id="{DB244928-BAD0-4AA3-8B1D-63B34DE54CF2}"/>
              </a:ext>
            </a:extLst>
          </p:cNvPr>
          <p:cNvSpPr/>
          <p:nvPr/>
        </p:nvSpPr>
        <p:spPr>
          <a:xfrm>
            <a:off x="10175387" y="933939"/>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8568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show="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12002B-58BB-4FA5-983A-B1E37CE80A1C}"/>
              </a:ext>
            </a:extLst>
          </p:cNvPr>
          <p:cNvSpPr txBox="1"/>
          <p:nvPr/>
        </p:nvSpPr>
        <p:spPr>
          <a:xfrm>
            <a:off x="8586143" y="716126"/>
            <a:ext cx="3467773" cy="1815882"/>
          </a:xfrm>
          <a:prstGeom prst="rect">
            <a:avLst/>
          </a:prstGeom>
          <a:noFill/>
        </p:spPr>
        <p:txBody>
          <a:bodyPr wrap="square" rtlCol="0" anchor="t">
            <a:spAutoFit/>
          </a:bodyPr>
          <a:lstStyle/>
          <a:p>
            <a:pPr algn="ctr"/>
            <a:endParaRPr lang="en-US" sz="2800" b="1">
              <a:solidFill>
                <a:schemeClr val="bg1"/>
              </a:solidFill>
            </a:endParaRPr>
          </a:p>
          <a:p>
            <a:pPr algn="ctr"/>
            <a:r>
              <a:rPr lang="en-US" sz="2800" b="1" dirty="0">
                <a:solidFill>
                  <a:schemeClr val="bg1"/>
                </a:solidFill>
              </a:rPr>
              <a:t>RDC 0.0 - Reeder Creek upstream Colorado River – CSII</a:t>
            </a:r>
            <a:endParaRPr lang="en-US" sz="2800" b="1" dirty="0">
              <a:solidFill>
                <a:schemeClr val="bg1"/>
              </a:solidFill>
              <a:cs typeface="Calibri"/>
            </a:endParaRPr>
          </a:p>
        </p:txBody>
      </p:sp>
      <p:pic>
        <p:nvPicPr>
          <p:cNvPr id="6" name="Picture 5">
            <a:extLst>
              <a:ext uri="{FF2B5EF4-FFF2-40B4-BE49-F238E27FC236}">
                <a16:creationId xmlns:a16="http://schemas.microsoft.com/office/drawing/2014/main" id="{6EE64726-B72B-4995-9B1D-2E67E4B7798C}"/>
              </a:ext>
            </a:extLst>
          </p:cNvPr>
          <p:cNvPicPr>
            <a:picLocks noChangeAspect="1"/>
          </p:cNvPicPr>
          <p:nvPr/>
        </p:nvPicPr>
        <p:blipFill rotWithShape="1">
          <a:blip r:embed="rId2">
            <a:extLst>
              <a:ext uri="{28A0092B-C50C-407E-A947-70E740481C1C}">
                <a14:useLocalDpi xmlns:a14="http://schemas.microsoft.com/office/drawing/2010/main" val="0"/>
              </a:ext>
            </a:extLst>
          </a:blip>
          <a:srcRect l="40020"/>
          <a:stretch/>
        </p:blipFill>
        <p:spPr>
          <a:xfrm>
            <a:off x="8683704" y="2651466"/>
            <a:ext cx="3272648" cy="2434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Oval 7">
            <a:extLst>
              <a:ext uri="{FF2B5EF4-FFF2-40B4-BE49-F238E27FC236}">
                <a16:creationId xmlns:a16="http://schemas.microsoft.com/office/drawing/2014/main" id="{33CAD0D3-F36F-413E-90BD-744D68003854}"/>
              </a:ext>
            </a:extLst>
          </p:cNvPr>
          <p:cNvSpPr/>
          <p:nvPr/>
        </p:nvSpPr>
        <p:spPr>
          <a:xfrm>
            <a:off x="10069618" y="3243418"/>
            <a:ext cx="442451" cy="371163"/>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tar: 5 Points 1">
            <a:extLst>
              <a:ext uri="{FF2B5EF4-FFF2-40B4-BE49-F238E27FC236}">
                <a16:creationId xmlns:a16="http://schemas.microsoft.com/office/drawing/2014/main" id="{F3F523D8-F3D0-4F9D-8448-3996C57ADCAB}"/>
              </a:ext>
            </a:extLst>
          </p:cNvPr>
          <p:cNvSpPr/>
          <p:nvPr/>
        </p:nvSpPr>
        <p:spPr>
          <a:xfrm>
            <a:off x="9705975" y="265525"/>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780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05B2A3-836D-46F5-B84A-DB7A8BA5CF63}"/>
              </a:ext>
            </a:extLst>
          </p:cNvPr>
          <p:cNvSpPr>
            <a:spLocks noGrp="1"/>
          </p:cNvSpPr>
          <p:nvPr>
            <p:ph type="title"/>
          </p:nvPr>
        </p:nvSpPr>
        <p:spPr>
          <a:xfrm>
            <a:off x="492369" y="516836"/>
            <a:ext cx="3239121" cy="1783019"/>
          </a:xfrm>
        </p:spPr>
        <p:txBody>
          <a:bodyPr anchor="ctr">
            <a:normAutofit fontScale="90000"/>
          </a:bodyPr>
          <a:lstStyle/>
          <a:p>
            <a:pPr algn="ctr"/>
            <a:r>
              <a:rPr lang="en-US" sz="4400" b="1" dirty="0">
                <a:solidFill>
                  <a:schemeClr val="bg1"/>
                </a:solidFill>
              </a:rPr>
              <a:t>2022</a:t>
            </a:r>
            <a:br>
              <a:rPr lang="en-US" sz="4400" b="1" dirty="0">
                <a:solidFill>
                  <a:schemeClr val="bg1"/>
                </a:solidFill>
              </a:rPr>
            </a:br>
            <a:r>
              <a:rPr lang="en-US" sz="4400" b="1" dirty="0">
                <a:solidFill>
                  <a:schemeClr val="bg1"/>
                </a:solidFill>
              </a:rPr>
              <a:t>Fraser River Basin Exceedances</a:t>
            </a:r>
            <a:br>
              <a:rPr lang="en-US" sz="3600" dirty="0">
                <a:solidFill>
                  <a:srgbClr val="FFFFFF"/>
                </a:solidFill>
              </a:rPr>
            </a:br>
            <a:endParaRPr lang="en-US" sz="3600" dirty="0">
              <a:solidFill>
                <a:srgbClr val="FFFFFF"/>
              </a:solidFill>
            </a:endParaRPr>
          </a:p>
        </p:txBody>
      </p:sp>
      <p:sp>
        <p:nvSpPr>
          <p:cNvPr id="23" name="Rectangle 2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0DE244AD-DA56-452E-928E-E792EE36DA93}"/>
              </a:ext>
            </a:extLst>
          </p:cNvPr>
          <p:cNvSpPr txBox="1"/>
          <p:nvPr/>
        </p:nvSpPr>
        <p:spPr>
          <a:xfrm>
            <a:off x="286327" y="2530764"/>
            <a:ext cx="3546764" cy="3046988"/>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3200" b="1" dirty="0">
                <a:solidFill>
                  <a:srgbClr val="FFFFFF"/>
                </a:solidFill>
              </a:rPr>
              <a:t>29 sites assessed</a:t>
            </a:r>
          </a:p>
          <a:p>
            <a:endParaRPr lang="en-US" sz="3200" b="1" dirty="0">
              <a:solidFill>
                <a:srgbClr val="FFFFFF"/>
              </a:solidFill>
            </a:endParaRPr>
          </a:p>
          <a:p>
            <a:pPr marL="285750" indent="-285750">
              <a:buFont typeface="Wingdings" panose="05000000000000000000" pitchFamily="2" charset="2"/>
              <a:buChar char="Ø"/>
            </a:pPr>
            <a:r>
              <a:rPr lang="en-US" sz="3200" b="1" dirty="0">
                <a:solidFill>
                  <a:srgbClr val="FFFFFF"/>
                </a:solidFill>
              </a:rPr>
              <a:t>9 sites </a:t>
            </a:r>
            <a:r>
              <a:rPr lang="en-US" sz="3200" b="1" dirty="0">
                <a:solidFill>
                  <a:srgbClr val="FFFF00"/>
                </a:solidFill>
              </a:rPr>
              <a:t>not</a:t>
            </a:r>
            <a:r>
              <a:rPr lang="en-US" sz="3200" b="1" dirty="0">
                <a:solidFill>
                  <a:srgbClr val="FFFFFF"/>
                </a:solidFill>
              </a:rPr>
              <a:t> in attainment with state temperature standards</a:t>
            </a:r>
            <a:endParaRPr lang="en-US" sz="3200" dirty="0"/>
          </a:p>
        </p:txBody>
      </p:sp>
      <p:sp>
        <p:nvSpPr>
          <p:cNvPr id="792" name="TextBox 791">
            <a:extLst>
              <a:ext uri="{FF2B5EF4-FFF2-40B4-BE49-F238E27FC236}">
                <a16:creationId xmlns:a16="http://schemas.microsoft.com/office/drawing/2014/main" id="{211C753E-22CD-CD3A-00B2-85EF97B980C5}"/>
              </a:ext>
            </a:extLst>
          </p:cNvPr>
          <p:cNvSpPr txBox="1"/>
          <p:nvPr/>
        </p:nvSpPr>
        <p:spPr>
          <a:xfrm>
            <a:off x="4443849" y="0"/>
            <a:ext cx="7431138" cy="6801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ea typeface="+mn-lt"/>
                <a:cs typeface="+mn-lt"/>
              </a:rPr>
              <a:t>8</a:t>
            </a:r>
            <a:r>
              <a:rPr lang="en-US" sz="2400" b="1" dirty="0">
                <a:ea typeface="+mn-lt"/>
                <a:cs typeface="+mn-lt"/>
              </a:rPr>
              <a:t> sites above the (DM) state temperature threshold for acute (2-hr) exposure:</a:t>
            </a:r>
            <a:endParaRPr lang="en-US" sz="2400" b="1" dirty="0"/>
          </a:p>
          <a:p>
            <a:pPr marL="742950" lvl="1" indent="-285750">
              <a:buFont typeface="Arial"/>
              <a:buChar char="•"/>
            </a:pPr>
            <a:r>
              <a:rPr lang="en-US" dirty="0">
                <a:ea typeface="+mn-lt"/>
                <a:cs typeface="+mn-lt"/>
              </a:rPr>
              <a:t>(RC-1.1) Ranch Creek below Meadow Creek </a:t>
            </a:r>
          </a:p>
          <a:p>
            <a:pPr marL="742950" lvl="1" indent="-285750">
              <a:buFont typeface="Arial"/>
              <a:buChar char="•"/>
            </a:pPr>
            <a:r>
              <a:rPr lang="en-US" dirty="0">
                <a:ea typeface="+mn-lt"/>
                <a:cs typeface="+mn-lt"/>
              </a:rPr>
              <a:t>(RC 5.8) Ranch Creek above Quad Ranch</a:t>
            </a:r>
          </a:p>
          <a:p>
            <a:pPr marL="742950" lvl="1" indent="-285750">
              <a:buFont typeface="Arial"/>
              <a:buChar char="•"/>
            </a:pPr>
            <a:r>
              <a:rPr lang="en-US" dirty="0">
                <a:ea typeface="+mn-lt"/>
                <a:cs typeface="+mn-lt"/>
              </a:rPr>
              <a:t>(RC 5.1) Ranch Creek below Quad Ranch</a:t>
            </a:r>
          </a:p>
          <a:p>
            <a:pPr marL="742950" lvl="1" indent="-285750">
              <a:buFont typeface="Arial"/>
              <a:buChar char="•"/>
            </a:pPr>
            <a:r>
              <a:rPr lang="en-US" dirty="0">
                <a:ea typeface="+mn-lt"/>
                <a:cs typeface="+mn-lt"/>
              </a:rPr>
              <a:t>(MC 0.5) Meadow Creek at CR 84</a:t>
            </a:r>
          </a:p>
          <a:p>
            <a:pPr marL="742950" lvl="1" indent="-285750">
              <a:buFont typeface="Arial"/>
              <a:buChar char="•"/>
            </a:pPr>
            <a:r>
              <a:rPr lang="en-US" dirty="0">
                <a:ea typeface="+mn-lt"/>
                <a:cs typeface="+mn-lt"/>
              </a:rPr>
              <a:t>(STC-0) St. Louis Creek</a:t>
            </a:r>
          </a:p>
          <a:p>
            <a:pPr marL="742950" lvl="1" indent="-285750">
              <a:buFont typeface="Arial"/>
              <a:buChar char="•"/>
            </a:pPr>
            <a:r>
              <a:rPr lang="en-US" dirty="0">
                <a:ea typeface="+mn-lt"/>
                <a:cs typeface="+mn-lt"/>
              </a:rPr>
              <a:t>(FR 3.5) Fraser River at highway 40 in Granby </a:t>
            </a:r>
          </a:p>
          <a:p>
            <a:pPr marL="742950" lvl="1" indent="-285750">
              <a:buFont typeface="Arial"/>
              <a:buChar char="•"/>
            </a:pPr>
            <a:r>
              <a:rPr lang="en-US" dirty="0">
                <a:ea typeface="+mn-lt"/>
                <a:cs typeface="+mn-lt"/>
              </a:rPr>
              <a:t>(FR 1.9) Fraser River above and below Grandy Sanitation District </a:t>
            </a:r>
          </a:p>
          <a:p>
            <a:pPr marL="742950" lvl="1" indent="-285750">
              <a:buFont typeface="Arial"/>
              <a:buChar char="•"/>
            </a:pPr>
            <a:r>
              <a:rPr lang="en-US" dirty="0">
                <a:ea typeface="+mn-lt"/>
                <a:cs typeface="+mn-lt"/>
              </a:rPr>
              <a:t>(FR 1.6) Fraser River above and below Grandy Sanitation District </a:t>
            </a:r>
          </a:p>
          <a:p>
            <a:endParaRPr lang="en-US" b="1" dirty="0">
              <a:ea typeface="+mn-lt"/>
              <a:cs typeface="+mn-lt"/>
            </a:endParaRPr>
          </a:p>
          <a:p>
            <a:r>
              <a:rPr lang="en-US" sz="3200" b="1" dirty="0">
                <a:ea typeface="+mn-lt"/>
                <a:cs typeface="+mn-lt"/>
              </a:rPr>
              <a:t>9</a:t>
            </a:r>
            <a:r>
              <a:rPr lang="en-US" sz="2400" b="1" dirty="0">
                <a:ea typeface="+mn-lt"/>
                <a:cs typeface="+mn-lt"/>
              </a:rPr>
              <a:t> sites above the (WAT) state temperature threshold for chronic (7-day) exposure:</a:t>
            </a:r>
            <a:endParaRPr lang="en-US" sz="2400" dirty="0"/>
          </a:p>
          <a:p>
            <a:pPr marL="742950" lvl="1" indent="-285750">
              <a:buFont typeface="Arial"/>
              <a:buChar char="•"/>
            </a:pPr>
            <a:r>
              <a:rPr lang="en-US" dirty="0">
                <a:ea typeface="+mn-lt"/>
                <a:cs typeface="+mn-lt"/>
              </a:rPr>
              <a:t>(RC-1.1) Ranch Creek below Meadow Creek </a:t>
            </a:r>
          </a:p>
          <a:p>
            <a:pPr marL="742950" lvl="1" indent="-285750">
              <a:buFont typeface="Arial"/>
              <a:buChar char="•"/>
            </a:pPr>
            <a:r>
              <a:rPr lang="en-US" dirty="0">
                <a:ea typeface="+mn-lt"/>
                <a:cs typeface="+mn-lt"/>
              </a:rPr>
              <a:t>(RC 5.8) Ranch Creek above Quad Ranch</a:t>
            </a:r>
          </a:p>
          <a:p>
            <a:pPr marL="742950" lvl="1" indent="-285750">
              <a:buFont typeface="Arial"/>
              <a:buChar char="•"/>
            </a:pPr>
            <a:r>
              <a:rPr lang="en-US" dirty="0">
                <a:ea typeface="+mn-lt"/>
                <a:cs typeface="+mn-lt"/>
              </a:rPr>
              <a:t>(RC 5.1) Ranch Creek below Quad Ranch</a:t>
            </a:r>
          </a:p>
          <a:p>
            <a:pPr marL="742950" lvl="1" indent="-285750">
              <a:buFont typeface="Arial"/>
              <a:buChar char="•"/>
            </a:pPr>
            <a:r>
              <a:rPr lang="en-US" dirty="0">
                <a:ea typeface="+mn-lt"/>
                <a:cs typeface="+mn-lt"/>
              </a:rPr>
              <a:t>(MC 0.5) Meadow Creek at CR 84</a:t>
            </a:r>
          </a:p>
          <a:p>
            <a:pPr marL="742950" lvl="1" indent="-285750">
              <a:buFont typeface="Arial"/>
              <a:buChar char="•"/>
            </a:pPr>
            <a:r>
              <a:rPr lang="en-US" dirty="0">
                <a:ea typeface="+mn-lt"/>
                <a:cs typeface="+mn-lt"/>
              </a:rPr>
              <a:t>(STC-0) St. Louis Creek</a:t>
            </a:r>
          </a:p>
          <a:p>
            <a:pPr marL="742950" lvl="1" indent="-285750">
              <a:buFont typeface="Arial"/>
              <a:buChar char="•"/>
            </a:pPr>
            <a:r>
              <a:rPr lang="en-US" dirty="0">
                <a:ea typeface="+mn-lt"/>
                <a:cs typeface="+mn-lt"/>
              </a:rPr>
              <a:t>(FR 3.5) Fraser River at highway 40 in Granby </a:t>
            </a:r>
          </a:p>
          <a:p>
            <a:pPr marL="742950" lvl="1" indent="-285750">
              <a:buFont typeface="Arial"/>
              <a:buChar char="•"/>
            </a:pPr>
            <a:r>
              <a:rPr lang="en-US" dirty="0">
                <a:ea typeface="+mn-lt"/>
                <a:cs typeface="+mn-lt"/>
              </a:rPr>
              <a:t>(FR 1.9) Fraser River above and below Grandy Sanitation District </a:t>
            </a:r>
          </a:p>
          <a:p>
            <a:pPr marL="742950" lvl="1" indent="-285750">
              <a:buFont typeface="Arial"/>
              <a:buChar char="•"/>
            </a:pPr>
            <a:r>
              <a:rPr lang="en-US" dirty="0">
                <a:ea typeface="+mn-lt"/>
                <a:cs typeface="+mn-lt"/>
              </a:rPr>
              <a:t>(FR 1.6) Fraser River above and below Grandy Sanitation District</a:t>
            </a:r>
          </a:p>
          <a:p>
            <a:pPr marL="742950" lvl="1" indent="-285750">
              <a:buFont typeface="Arial"/>
              <a:buChar char="•"/>
            </a:pPr>
            <a:r>
              <a:rPr lang="en-US" dirty="0">
                <a:ea typeface="+mn-lt"/>
                <a:cs typeface="+mn-lt"/>
              </a:rPr>
              <a:t>(FR 4.5 ) Fraser river below Fraser canyon</a:t>
            </a:r>
            <a:endParaRPr lang="en-US" dirty="0"/>
          </a:p>
        </p:txBody>
      </p:sp>
    </p:spTree>
    <p:extLst>
      <p:ext uri="{BB962C8B-B14F-4D97-AF65-F5344CB8AC3E}">
        <p14:creationId xmlns:p14="http://schemas.microsoft.com/office/powerpoint/2010/main" val="31663965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2.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67918A30481A409DBD8EAFBC1324D8" ma:contentTypeVersion="19" ma:contentTypeDescription="Create a new document." ma:contentTypeScope="" ma:versionID="e3e02d57c1c9683dcf223d56134f99e1">
  <xsd:schema xmlns:xsd="http://www.w3.org/2001/XMLSchema" xmlns:xs="http://www.w3.org/2001/XMLSchema" xmlns:p="http://schemas.microsoft.com/office/2006/metadata/properties" xmlns:ns2="b33bd7ef-1d77-4332-8f83-8add43ea2b82" xmlns:ns3="b60e9eac-bc90-48f0-9923-64abd294046c" targetNamespace="http://schemas.microsoft.com/office/2006/metadata/properties" ma:root="true" ma:fieldsID="8266bc5cbbc6c6833f7de8a7306fb0ff" ns2:_="" ns3:_="">
    <xsd:import namespace="b33bd7ef-1d77-4332-8f83-8add43ea2b82"/>
    <xsd:import namespace="b60e9eac-bc90-48f0-9923-64abd294046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3bd7ef-1d77-4332-8f83-8add43ea2b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a00f182-e1b6-4f97-98fd-a3eac3011e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0e9eac-bc90-48f0-9923-64abd294046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dddba37-f045-4951-ad91-e83668c0b7b8}" ma:internalName="TaxCatchAll" ma:showField="CatchAllData" ma:web="b60e9eac-bc90-48f0-9923-64abd29404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60e9eac-bc90-48f0-9923-64abd294046c" xsi:nil="true"/>
    <lcf76f155ced4ddcb4097134ff3c332f xmlns="b33bd7ef-1d77-4332-8f83-8add43ea2b82">
      <Terms xmlns="http://schemas.microsoft.com/office/infopath/2007/PartnerControls"/>
    </lcf76f155ced4ddcb4097134ff3c332f>
    <SharedWithUsers xmlns="b60e9eac-bc90-48f0-9923-64abd294046c">
      <UserInfo>
        <DisplayName>Tim Lynch</DisplayName>
        <AccountId>75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3F2C41-0676-41A8-8F79-DF384EE374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3bd7ef-1d77-4332-8f83-8add43ea2b82"/>
    <ds:schemaRef ds:uri="b60e9eac-bc90-48f0-9923-64abd29404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6C3EEC-DF3C-478D-BE34-5D02F9EBA6C5}">
  <ds:schemaRefs>
    <ds:schemaRef ds:uri="http://schemas.microsoft.com/office/2006/documentManagement/types"/>
    <ds:schemaRef ds:uri="http://www.w3.org/XML/1998/namespace"/>
    <ds:schemaRef ds:uri="b60e9eac-bc90-48f0-9923-64abd294046c"/>
    <ds:schemaRef ds:uri="http://purl.org/dc/elements/1.1/"/>
    <ds:schemaRef ds:uri="b33bd7ef-1d77-4332-8f83-8add43ea2b82"/>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D8BA50F5-D345-40D0-B287-90DB0180CF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1831</TotalTime>
  <Words>3367</Words>
  <Application>Microsoft Office PowerPoint</Application>
  <PresentationFormat>Widescreen</PresentationFormat>
  <Paragraphs>860</Paragraphs>
  <Slides>83</Slides>
  <Notes>28</Notes>
  <HiddenSlides>1</HiddenSlides>
  <MMClips>1</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Retrospect</vt:lpstr>
      <vt:lpstr>Temperature in the LBD Cooperative Effort Area</vt:lpstr>
      <vt:lpstr>Notes for changes</vt:lpstr>
      <vt:lpstr>Overview - Temperature Monitoring  in CEA</vt:lpstr>
      <vt:lpstr>Stream Temperature Program Objectives</vt:lpstr>
      <vt:lpstr>Colorado Temperature Standards  </vt:lpstr>
      <vt:lpstr>2022 LBD Stream Temperature Program</vt:lpstr>
      <vt:lpstr>Fraser River Basin, including tributaries 2022 Summary</vt:lpstr>
      <vt:lpstr>2022 Fraser River Basin Exceedances </vt:lpstr>
      <vt:lpstr>2022 Fraser River Basin Exceedances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Colorado River Basin 2022 Summary</vt:lpstr>
      <vt:lpstr>Three Lakes/Colorado River/ Williams Fork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Fraser River and Tributaries</vt:lpstr>
      <vt:lpstr>Fraser River and Tributaries</vt:lpstr>
      <vt:lpstr>Colorado River- Headwaters to Windy Gap</vt:lpstr>
      <vt:lpstr>Colorado and Fraser River at Windy Gap</vt:lpstr>
      <vt:lpstr>Colorado River- Downstream Windy Gap to Blue River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Temperature in the LBD Cooperative Effort Area</dc:title>
  <dc:creator>Jen Stephenson</dc:creator>
  <cp:lastModifiedBy>Jen Stephenson</cp:lastModifiedBy>
  <cp:revision>237</cp:revision>
  <dcterms:created xsi:type="dcterms:W3CDTF">2020-02-18T19:36:14Z</dcterms:created>
  <dcterms:modified xsi:type="dcterms:W3CDTF">2023-09-13T16:48:51Z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0x0101005B67918A30481A409DBD8EAFBC1324D8</vt:lpwstr>
  </property>
  <property fmtid="{D5CDD505-2E9C-101B-9397-08002B2CF9AE}" pid="3" name="MediaServiceImageTags">
    <vt:lpwstr/>
  </property>
  <property fmtid="{D5CDD505-2E9C-101B-9397-08002B2CF9AE}" pid="4" name="MSIP_Label_bed7535f-35a9-4905-95b5-0a30079ac363_Enabled">
    <vt:lpwstr>true</vt:lpwstr>
  </property>
  <property fmtid="{D5CDD505-2E9C-101B-9397-08002B2CF9AE}" pid="5" name="MSIP_Label_bed7535f-35a9-4905-95b5-0a30079ac363_SetDate">
    <vt:lpwstr>2023-02-27T18:42:08Z</vt:lpwstr>
  </property>
  <property fmtid="{D5CDD505-2E9C-101B-9397-08002B2CF9AE}" pid="6" name="MSIP_Label_bed7535f-35a9-4905-95b5-0a30079ac363_Method">
    <vt:lpwstr>Standard</vt:lpwstr>
  </property>
  <property fmtid="{D5CDD505-2E9C-101B-9397-08002B2CF9AE}" pid="7" name="MSIP_Label_bed7535f-35a9-4905-95b5-0a30079ac363_Name">
    <vt:lpwstr>defa4170-0d19-0005-0004-bc88714345d2</vt:lpwstr>
  </property>
  <property fmtid="{D5CDD505-2E9C-101B-9397-08002B2CF9AE}" pid="8" name="MSIP_Label_bed7535f-35a9-4905-95b5-0a30079ac363_SiteId">
    <vt:lpwstr>15892dcf-9fd0-461a-9aed-ec96010b0960</vt:lpwstr>
  </property>
  <property fmtid="{D5CDD505-2E9C-101B-9397-08002B2CF9AE}" pid="9" name="MSIP_Label_bed7535f-35a9-4905-95b5-0a30079ac363_ActionId">
    <vt:lpwstr>b62bb5ea-6fba-4caf-8050-5e946a8328d3</vt:lpwstr>
  </property>
  <property fmtid="{D5CDD505-2E9C-101B-9397-08002B2CF9AE}" pid="10" name="MSIP_Label_bed7535f-35a9-4905-95b5-0a30079ac363_ContentBits">
    <vt:lpwstr>0</vt:lpwstr>
  </property>
</Properties>
</file>